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22"/>
  </p:notesMasterIdLst>
  <p:sldIdLst>
    <p:sldId id="406" r:id="rId2"/>
    <p:sldId id="407" r:id="rId3"/>
    <p:sldId id="408" r:id="rId4"/>
    <p:sldId id="411" r:id="rId5"/>
    <p:sldId id="409" r:id="rId6"/>
    <p:sldId id="303" r:id="rId7"/>
    <p:sldId id="410" r:id="rId8"/>
    <p:sldId id="310" r:id="rId9"/>
    <p:sldId id="311" r:id="rId10"/>
    <p:sldId id="312" r:id="rId11"/>
    <p:sldId id="412" r:id="rId12"/>
    <p:sldId id="413" r:id="rId13"/>
    <p:sldId id="416" r:id="rId14"/>
    <p:sldId id="314" r:id="rId15"/>
    <p:sldId id="414" r:id="rId16"/>
    <p:sldId id="415" r:id="rId17"/>
    <p:sldId id="417" r:id="rId18"/>
    <p:sldId id="304" r:id="rId19"/>
    <p:sldId id="404" r:id="rId20"/>
    <p:sldId id="405" r:id="rId21"/>
  </p:sldIdLst>
  <p:sldSz cx="10160000" cy="7620000"/>
  <p:notesSz cx="7620000" cy="10160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0D063C-3EDA-45C0-BC90-FCCE49663951}">
  <a:tblStyle styleId="{700D063C-3EDA-45C0-BC90-FCCE49663951}"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0"/>
    <p:restoredTop sz="94630"/>
  </p:normalViewPr>
  <p:slideViewPr>
    <p:cSldViewPr snapToGrid="0" snapToObjects="1">
      <p:cViewPr>
        <p:scale>
          <a:sx n="114" d="100"/>
          <a:sy n="114" d="100"/>
        </p:scale>
        <p:origin x="20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dirty="0"/>
          </a:p>
        </p:txBody>
      </p:sp>
    </p:spTree>
    <p:extLst>
      <p:ext uri="{BB962C8B-B14F-4D97-AF65-F5344CB8AC3E}">
        <p14:creationId xmlns:p14="http://schemas.microsoft.com/office/powerpoint/2010/main" val="1685833132"/>
      </p:ext>
    </p:extLst>
  </p:cSld>
  <p:clrMap bg1="lt1" tx1="dk1" bg2="dk2" tx2="lt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rebuchet MS Regular"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169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75410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703415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213045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63658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78090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0" name="Shape 109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60846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Shape 109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5" name="Shape 109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21589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lnSpc>
                <a:spcPct val="100000"/>
              </a:lnSpc>
              <a:spcBef>
                <a:spcPts val="0"/>
              </a:spcBef>
              <a:buNone/>
            </a:pPr>
            <a:r>
              <a:rPr lang="en-US" sz="1466" dirty="0">
                <a:solidFill>
                  <a:srgbClr val="000000"/>
                </a:solidFill>
                <a:ea typeface="Trebuchet MS Regular" charset="0"/>
                <a:cs typeface="Trebuchet MS Regular" charset="0"/>
                <a:sym typeface="Arial"/>
              </a:rPr>
              <a:t>Extra note: unladen swallow may remove the GIL, but it will remain with CPython for the </a:t>
            </a:r>
            <a:r>
              <a:rPr lang="en-US" sz="1466" dirty="0" smtClean="0">
                <a:solidFill>
                  <a:srgbClr val="000000"/>
                </a:solidFill>
                <a:ea typeface="Trebuchet MS Regular" charset="0"/>
                <a:cs typeface="Trebuchet MS Regular" charset="0"/>
                <a:sym typeface="Arial"/>
              </a:rPr>
              <a:t>foreseeable </a:t>
            </a:r>
            <a:r>
              <a:rPr lang="en-US" sz="1466" dirty="0">
                <a:solidFill>
                  <a:srgbClr val="000000"/>
                </a:solidFill>
                <a:ea typeface="Trebuchet MS Regular" charset="0"/>
                <a:cs typeface="Trebuchet MS Regular" charset="0"/>
                <a:sym typeface="Arial"/>
              </a:rPr>
              <a:t>future.</a:t>
            </a:r>
          </a:p>
        </p:txBody>
      </p:sp>
    </p:spTree>
    <p:extLst>
      <p:ext uri="{BB962C8B-B14F-4D97-AF65-F5344CB8AC3E}">
        <p14:creationId xmlns:p14="http://schemas.microsoft.com/office/powerpoint/2010/main" val="85401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lnSpc>
                <a:spcPct val="100000"/>
              </a:lnSpc>
              <a:spcBef>
                <a:spcPts val="0"/>
              </a:spcBef>
              <a:buNone/>
            </a:pPr>
            <a:r>
              <a:rPr lang="en-US" sz="1466" dirty="0">
                <a:solidFill>
                  <a:srgbClr val="000000"/>
                </a:solidFill>
                <a:ea typeface="Trebuchet MS Regular" charset="0"/>
                <a:cs typeface="Trebuchet MS Regular" charset="0"/>
                <a:sym typeface="Arial"/>
              </a:rPr>
              <a:t>Extra note: unladen swallow may remove the GIL, but it will remain with CPython for the </a:t>
            </a:r>
            <a:r>
              <a:rPr lang="en-US" sz="1466" dirty="0" smtClean="0">
                <a:solidFill>
                  <a:srgbClr val="000000"/>
                </a:solidFill>
                <a:ea typeface="Trebuchet MS Regular" charset="0"/>
                <a:cs typeface="Trebuchet MS Regular" charset="0"/>
                <a:sym typeface="Arial"/>
              </a:rPr>
              <a:t>foreseeable </a:t>
            </a:r>
            <a:r>
              <a:rPr lang="en-US" sz="1466" dirty="0">
                <a:solidFill>
                  <a:srgbClr val="000000"/>
                </a:solidFill>
                <a:ea typeface="Trebuchet MS Regular" charset="0"/>
                <a:cs typeface="Trebuchet MS Regular" charset="0"/>
                <a:sym typeface="Arial"/>
              </a:rPr>
              <a:t>future.</a:t>
            </a:r>
          </a:p>
        </p:txBody>
      </p:sp>
    </p:spTree>
    <p:extLst>
      <p:ext uri="{BB962C8B-B14F-4D97-AF65-F5344CB8AC3E}">
        <p14:creationId xmlns:p14="http://schemas.microsoft.com/office/powerpoint/2010/main" val="253117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881617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86024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2103807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755109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14564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269441960"/>
      </p:ext>
    </p:extLst>
  </p:cSld>
  <p:clrMapOvr>
    <a:masterClrMapping/>
  </p:clrMapOvr>
</p:notes>
</file>

<file path=ppt/slideLayouts/_rels/slideLayout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emf"/><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emf"/><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1163" y="257721"/>
            <a:ext cx="8636000" cy="889983"/>
          </a:xfrm>
        </p:spPr>
        <p:txBody>
          <a:bodyPr/>
          <a:lstStyle/>
          <a:p>
            <a:r>
              <a:rPr lang="en-US" dirty="0" smtClean="0"/>
              <a:t>Click to edit Master title style</a:t>
            </a:r>
            <a:endParaRPr lang="en-US" dirty="0"/>
          </a:p>
        </p:txBody>
      </p:sp>
      <p:sp>
        <p:nvSpPr>
          <p:cNvPr id="12" name="Rectangle 11"/>
          <p:cNvSpPr/>
          <p:nvPr userDrawn="1"/>
        </p:nvSpPr>
        <p:spPr>
          <a:xfrm>
            <a:off x="561163" y="-3"/>
            <a:ext cx="9266858" cy="178741"/>
          </a:xfrm>
          <a:prstGeom prst="rect">
            <a:avLst/>
          </a:prstGeom>
          <a:solidFill>
            <a:srgbClr val="8BC5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6"/>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rot="5400000">
            <a:off x="1797579" y="1882249"/>
            <a:ext cx="3940176" cy="7535333"/>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836592"/>
            <a:ext cx="1349622" cy="1364421"/>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035" y="2835459"/>
            <a:ext cx="2294544" cy="2291580"/>
          </a:xfrm>
          <a:prstGeom prst="rect">
            <a:avLst/>
          </a:prstGeom>
        </p:spPr>
      </p:pic>
      <p:pic>
        <p:nvPicPr>
          <p:cNvPr id="16" name="Picture 15"/>
          <p:cNvPicPr>
            <a:picLocks noChangeAspect="1"/>
          </p:cNvPicPr>
          <p:nvPr userDrawn="1"/>
        </p:nvPicPr>
        <p:blipFill>
          <a:blip r:embed="rId5">
            <a:alphaModFix/>
          </a:blip>
          <a:stretch>
            <a:fillRect/>
          </a:stretch>
        </p:blipFill>
        <p:spPr>
          <a:xfrm>
            <a:off x="7461507" y="6230615"/>
            <a:ext cx="1636889" cy="390621"/>
          </a:xfrm>
          <a:prstGeom prst="rect">
            <a:avLst/>
          </a:prstGeom>
        </p:spPr>
      </p:pic>
      <p:pic>
        <p:nvPicPr>
          <p:cNvPr id="17" name="Picture 16" descr="ANL_H_B_Transprn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60228" y="6808499"/>
            <a:ext cx="1314630" cy="495023"/>
          </a:xfrm>
          <a:prstGeom prst="rect">
            <a:avLst/>
          </a:prstGeom>
        </p:spPr>
      </p:pic>
      <p:pic>
        <p:nvPicPr>
          <p:cNvPr id="18" name="Picture 17" descr="circle_image_03.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67069" y="-1911249"/>
            <a:ext cx="1464740" cy="1450736"/>
          </a:xfrm>
          <a:prstGeom prst="rect">
            <a:avLst/>
          </a:prstGeom>
        </p:spPr>
      </p:pic>
      <p:pic>
        <p:nvPicPr>
          <p:cNvPr id="19" name="Picture 18" descr="circle_image_04.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191772" y="-1959285"/>
            <a:ext cx="1532652" cy="1546807"/>
          </a:xfrm>
          <a:prstGeom prst="rect">
            <a:avLst/>
          </a:prstGeom>
        </p:spPr>
      </p:pic>
      <p:pic>
        <p:nvPicPr>
          <p:cNvPr id="20" name="Picture 19" descr="Circles_01.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860110" y="-1966533"/>
            <a:ext cx="1544371" cy="1561306"/>
          </a:xfrm>
          <a:prstGeom prst="rect">
            <a:avLst/>
          </a:prstGeom>
        </p:spPr>
      </p:pic>
      <p:pic>
        <p:nvPicPr>
          <p:cNvPr id="21" name="Picture 20" descr="Circle_02.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685629" y="-1966533"/>
            <a:ext cx="1544371" cy="1561306"/>
          </a:xfrm>
          <a:prstGeom prst="rect">
            <a:avLst/>
          </a:prstGeom>
        </p:spPr>
      </p:pic>
      <p:pic>
        <p:nvPicPr>
          <p:cNvPr id="22" name="Picture 21" descr="Circle_03.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16562" y="-1966533"/>
            <a:ext cx="1544371" cy="1561306"/>
          </a:xfrm>
          <a:prstGeom prst="rect">
            <a:avLst/>
          </a:prstGeom>
        </p:spPr>
      </p:pic>
      <p:pic>
        <p:nvPicPr>
          <p:cNvPr id="23" name="Picture 22" descr="Circle_04.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0282" y="-1966533"/>
            <a:ext cx="1544371" cy="1561306"/>
          </a:xfrm>
          <a:prstGeom prst="rect">
            <a:avLst/>
          </a:prstGeom>
        </p:spPr>
      </p:pic>
      <p:pic>
        <p:nvPicPr>
          <p:cNvPr id="24" name="Picture 23" descr="Circle_04.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507459" y="-1966533"/>
            <a:ext cx="1544371" cy="1561306"/>
          </a:xfrm>
          <a:prstGeom prst="rect">
            <a:avLst/>
          </a:prstGeom>
        </p:spPr>
      </p:pic>
      <p:pic>
        <p:nvPicPr>
          <p:cNvPr id="25" name="Picture 24" descr="Circles_05.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733" y="-1966533"/>
            <a:ext cx="1544371" cy="1561306"/>
          </a:xfrm>
          <a:prstGeom prst="rect">
            <a:avLst/>
          </a:prstGeom>
        </p:spPr>
      </p:pic>
    </p:spTree>
    <p:extLst>
      <p:ext uri="{BB962C8B-B14F-4D97-AF65-F5344CB8AC3E}">
        <p14:creationId xmlns:p14="http://schemas.microsoft.com/office/powerpoint/2010/main" val="15652665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A9ADE9-DC5C-5F43-A566-9E0DF4D00404}" type="datetime1">
              <a:rPr lang="en-US" smtClean="0"/>
              <a:t>9/18/16</a:t>
            </a:fld>
            <a:endParaRPr lang="en-US"/>
          </a:p>
        </p:txBody>
      </p:sp>
      <p:sp>
        <p:nvSpPr>
          <p:cNvPr id="6" name="Slide Number Placeholder 5"/>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73269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5154"/>
            <a:ext cx="2286000" cy="65016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5154"/>
            <a:ext cx="6688667" cy="65016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63E5F-3178-2C4F-A3F6-AD00AE4A3DD1}" type="datetime1">
              <a:rPr lang="en-US" smtClean="0"/>
              <a:t>9/18/16</a:t>
            </a:fld>
            <a:endParaRPr lang="en-US"/>
          </a:p>
        </p:txBody>
      </p:sp>
      <p:sp>
        <p:nvSpPr>
          <p:cNvPr id="6" name="Slide Number Placeholder 5"/>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53169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304800" y="304800"/>
            <a:ext cx="9550400" cy="914400"/>
          </a:xfrm>
          <a:prstGeom prst="rect">
            <a:avLst/>
          </a:prstGeom>
          <a:noFill/>
          <a:ln>
            <a:noFill/>
          </a:ln>
        </p:spPr>
        <p:txBody>
          <a:bodyPr lIns="91425" tIns="91425" rIns="91425" bIns="91425" anchor="t" anchorCtr="0"/>
          <a:lstStyle>
            <a:lvl1pPr lvl="0">
              <a:spcBef>
                <a:spcPts val="0"/>
              </a:spcBef>
              <a:buSzPct val="99224"/>
              <a:defRPr sz="4266"/>
            </a:lvl1pPr>
            <a:lvl2pPr lvl="1">
              <a:spcBef>
                <a:spcPts val="0"/>
              </a:spcBef>
              <a:buSzPct val="99224"/>
              <a:defRPr sz="4266"/>
            </a:lvl2pPr>
            <a:lvl3pPr lvl="2">
              <a:spcBef>
                <a:spcPts val="0"/>
              </a:spcBef>
              <a:buSzPct val="99224"/>
              <a:defRPr sz="4266"/>
            </a:lvl3pPr>
            <a:lvl4pPr lvl="3">
              <a:spcBef>
                <a:spcPts val="0"/>
              </a:spcBef>
              <a:buSzPct val="99224"/>
              <a:defRPr sz="4266"/>
            </a:lvl4pPr>
            <a:lvl5pPr lvl="4">
              <a:spcBef>
                <a:spcPts val="0"/>
              </a:spcBef>
              <a:buSzPct val="99224"/>
              <a:defRPr sz="4266"/>
            </a:lvl5pPr>
            <a:lvl6pPr lvl="5">
              <a:spcBef>
                <a:spcPts val="0"/>
              </a:spcBef>
              <a:buSzPct val="99224"/>
              <a:defRPr sz="4266"/>
            </a:lvl6pPr>
            <a:lvl7pPr lvl="6">
              <a:spcBef>
                <a:spcPts val="0"/>
              </a:spcBef>
              <a:buSzPct val="99224"/>
              <a:defRPr sz="4266"/>
            </a:lvl7pPr>
            <a:lvl8pPr lvl="7">
              <a:spcBef>
                <a:spcPts val="0"/>
              </a:spcBef>
              <a:buSzPct val="99224"/>
              <a:defRPr sz="4266"/>
            </a:lvl8pPr>
            <a:lvl9pPr lvl="8">
              <a:spcBef>
                <a:spcPts val="0"/>
              </a:spcBef>
              <a:buSzPct val="99224"/>
              <a:defRPr sz="4266"/>
            </a:lvl9pPr>
          </a:lstStyle>
          <a:p>
            <a:endParaRPr/>
          </a:p>
        </p:txBody>
      </p:sp>
      <p:sp>
        <p:nvSpPr>
          <p:cNvPr id="12" name="Shape 12"/>
          <p:cNvSpPr txBox="1">
            <a:spLocks noGrp="1"/>
          </p:cNvSpPr>
          <p:nvPr>
            <p:ph type="body" idx="1"/>
          </p:nvPr>
        </p:nvSpPr>
        <p:spPr>
          <a:xfrm>
            <a:off x="304800" y="1828800"/>
            <a:ext cx="9550400" cy="5486399"/>
          </a:xfrm>
          <a:prstGeom prst="rect">
            <a:avLst/>
          </a:prstGeom>
          <a:noFill/>
          <a:ln>
            <a:noFill/>
          </a:ln>
        </p:spPr>
        <p:txBody>
          <a:bodyPr lIns="91425" tIns="91425" rIns="91425" bIns="91425" anchor="t" anchorCtr="0"/>
          <a:lstStyle>
            <a:lvl1pPr lvl="0">
              <a:spcBef>
                <a:spcPts val="0"/>
              </a:spcBef>
              <a:buSzPct val="98765"/>
              <a:defRPr sz="2666"/>
            </a:lvl1pPr>
            <a:lvl2pPr lvl="1">
              <a:spcBef>
                <a:spcPts val="0"/>
              </a:spcBef>
              <a:buSzPct val="98765"/>
              <a:defRPr sz="2666"/>
            </a:lvl2pPr>
            <a:lvl3pPr lvl="2">
              <a:spcBef>
                <a:spcPts val="0"/>
              </a:spcBef>
              <a:buSzPct val="98765"/>
              <a:defRPr sz="2666"/>
            </a:lvl3pPr>
            <a:lvl4pPr lvl="3">
              <a:spcBef>
                <a:spcPts val="0"/>
              </a:spcBef>
              <a:buSzPct val="98765"/>
              <a:defRPr sz="2666"/>
            </a:lvl4pPr>
            <a:lvl5pPr lvl="4">
              <a:spcBef>
                <a:spcPts val="0"/>
              </a:spcBef>
              <a:buSzPct val="98765"/>
              <a:defRPr sz="2666"/>
            </a:lvl5pPr>
            <a:lvl6pPr lvl="5">
              <a:spcBef>
                <a:spcPts val="0"/>
              </a:spcBef>
              <a:buSzPct val="98765"/>
              <a:defRPr sz="2666"/>
            </a:lvl6pPr>
            <a:lvl7pPr lvl="6">
              <a:spcBef>
                <a:spcPts val="0"/>
              </a:spcBef>
              <a:buSzPct val="98765"/>
              <a:defRPr sz="2666"/>
            </a:lvl7pPr>
            <a:lvl8pPr lvl="7">
              <a:spcBef>
                <a:spcPts val="0"/>
              </a:spcBef>
              <a:buSzPct val="98765"/>
              <a:defRPr sz="2666"/>
            </a:lvl8pPr>
            <a:lvl9pPr lvl="8">
              <a:spcBef>
                <a:spcPts val="0"/>
              </a:spcBef>
              <a:buSzPct val="98765"/>
              <a:defRPr sz="2666"/>
            </a:lvl9pPr>
          </a:lstStyle>
          <a:p>
            <a:endParaRPr/>
          </a:p>
        </p:txBody>
      </p:sp>
    </p:spTree>
    <p:extLst>
      <p:ext uri="{BB962C8B-B14F-4D97-AF65-F5344CB8AC3E}">
        <p14:creationId xmlns:p14="http://schemas.microsoft.com/office/powerpoint/2010/main" val="8052323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04800" y="304800"/>
            <a:ext cx="9550400" cy="914400"/>
          </a:xfrm>
          <a:prstGeom prst="rect">
            <a:avLst/>
          </a:prstGeom>
          <a:noFill/>
          <a:ln>
            <a:noFill/>
          </a:ln>
        </p:spPr>
        <p:txBody>
          <a:bodyPr lIns="91425" tIns="91425" rIns="91425" bIns="91425" anchor="t" anchorCtr="0"/>
          <a:lstStyle>
            <a:lvl1pPr lvl="0">
              <a:spcBef>
                <a:spcPts val="0"/>
              </a:spcBef>
              <a:buSzPct val="99224"/>
              <a:defRPr sz="4266"/>
            </a:lvl1pPr>
            <a:lvl2pPr lvl="1">
              <a:spcBef>
                <a:spcPts val="0"/>
              </a:spcBef>
              <a:buSzPct val="99224"/>
              <a:defRPr sz="4266"/>
            </a:lvl2pPr>
            <a:lvl3pPr lvl="2">
              <a:spcBef>
                <a:spcPts val="0"/>
              </a:spcBef>
              <a:buSzPct val="99224"/>
              <a:defRPr sz="4266"/>
            </a:lvl3pPr>
            <a:lvl4pPr lvl="3">
              <a:spcBef>
                <a:spcPts val="0"/>
              </a:spcBef>
              <a:buSzPct val="99224"/>
              <a:defRPr sz="4266"/>
            </a:lvl4pPr>
            <a:lvl5pPr lvl="4">
              <a:spcBef>
                <a:spcPts val="0"/>
              </a:spcBef>
              <a:buSzPct val="99224"/>
              <a:defRPr sz="4266"/>
            </a:lvl5pPr>
            <a:lvl6pPr lvl="5">
              <a:spcBef>
                <a:spcPts val="0"/>
              </a:spcBef>
              <a:buSzPct val="99224"/>
              <a:defRPr sz="4266"/>
            </a:lvl6pPr>
            <a:lvl7pPr lvl="6">
              <a:spcBef>
                <a:spcPts val="0"/>
              </a:spcBef>
              <a:buSzPct val="99224"/>
              <a:defRPr sz="4266"/>
            </a:lvl7pPr>
            <a:lvl8pPr lvl="7">
              <a:spcBef>
                <a:spcPts val="0"/>
              </a:spcBef>
              <a:buSzPct val="99224"/>
              <a:defRPr sz="4266"/>
            </a:lvl8pPr>
            <a:lvl9pPr lvl="8">
              <a:spcBef>
                <a:spcPts val="0"/>
              </a:spcBef>
              <a:buSzPct val="99224"/>
              <a:defRPr sz="4266"/>
            </a:lvl9pPr>
          </a:lstStyle>
          <a:p>
            <a:endParaRPr/>
          </a:p>
        </p:txBody>
      </p:sp>
      <p:sp>
        <p:nvSpPr>
          <p:cNvPr id="15" name="Shape 15"/>
          <p:cNvSpPr txBox="1">
            <a:spLocks noGrp="1"/>
          </p:cNvSpPr>
          <p:nvPr>
            <p:ph type="body" idx="1"/>
          </p:nvPr>
        </p:nvSpPr>
        <p:spPr>
          <a:xfrm>
            <a:off x="304800" y="1828800"/>
            <a:ext cx="4470399" cy="5486399"/>
          </a:xfrm>
          <a:prstGeom prst="rect">
            <a:avLst/>
          </a:prstGeom>
          <a:noFill/>
          <a:ln>
            <a:noFill/>
          </a:ln>
        </p:spPr>
        <p:txBody>
          <a:bodyPr lIns="91425" tIns="91425" rIns="91425" bIns="91425" anchor="t" anchorCtr="0"/>
          <a:lstStyle>
            <a:lvl1pPr lvl="0">
              <a:spcBef>
                <a:spcPts val="0"/>
              </a:spcBef>
              <a:buSzPct val="98765"/>
              <a:defRPr sz="2666"/>
            </a:lvl1pPr>
            <a:lvl2pPr lvl="1">
              <a:spcBef>
                <a:spcPts val="0"/>
              </a:spcBef>
              <a:buSzPct val="98765"/>
              <a:defRPr sz="2666"/>
            </a:lvl2pPr>
            <a:lvl3pPr lvl="2">
              <a:spcBef>
                <a:spcPts val="0"/>
              </a:spcBef>
              <a:buSzPct val="98765"/>
              <a:defRPr sz="2666"/>
            </a:lvl3pPr>
            <a:lvl4pPr lvl="3">
              <a:spcBef>
                <a:spcPts val="0"/>
              </a:spcBef>
              <a:buSzPct val="98765"/>
              <a:defRPr sz="2666"/>
            </a:lvl4pPr>
            <a:lvl5pPr lvl="4">
              <a:spcBef>
                <a:spcPts val="0"/>
              </a:spcBef>
              <a:buSzPct val="98765"/>
              <a:defRPr sz="2666"/>
            </a:lvl5pPr>
            <a:lvl6pPr lvl="5">
              <a:spcBef>
                <a:spcPts val="0"/>
              </a:spcBef>
              <a:buSzPct val="98765"/>
              <a:defRPr sz="2666"/>
            </a:lvl6pPr>
            <a:lvl7pPr lvl="6">
              <a:spcBef>
                <a:spcPts val="0"/>
              </a:spcBef>
              <a:buSzPct val="98765"/>
              <a:defRPr sz="2666"/>
            </a:lvl7pPr>
            <a:lvl8pPr lvl="7">
              <a:spcBef>
                <a:spcPts val="0"/>
              </a:spcBef>
              <a:buSzPct val="98765"/>
              <a:defRPr sz="2666"/>
            </a:lvl8pPr>
            <a:lvl9pPr lvl="8">
              <a:spcBef>
                <a:spcPts val="0"/>
              </a:spcBef>
              <a:buSzPct val="98765"/>
              <a:defRPr sz="2666"/>
            </a:lvl9pPr>
          </a:lstStyle>
          <a:p>
            <a:endParaRPr/>
          </a:p>
        </p:txBody>
      </p:sp>
      <p:sp>
        <p:nvSpPr>
          <p:cNvPr id="16" name="Shape 16"/>
          <p:cNvSpPr txBox="1">
            <a:spLocks noGrp="1"/>
          </p:cNvSpPr>
          <p:nvPr>
            <p:ph type="body" idx="2"/>
          </p:nvPr>
        </p:nvSpPr>
        <p:spPr>
          <a:xfrm>
            <a:off x="5384800" y="1828800"/>
            <a:ext cx="4470399" cy="5486399"/>
          </a:xfrm>
          <a:prstGeom prst="rect">
            <a:avLst/>
          </a:prstGeom>
          <a:noFill/>
          <a:ln>
            <a:noFill/>
          </a:ln>
        </p:spPr>
        <p:txBody>
          <a:bodyPr lIns="91425" tIns="91425" rIns="91425" bIns="91425" anchor="t" anchorCtr="0"/>
          <a:lstStyle>
            <a:lvl1pPr lvl="0">
              <a:spcBef>
                <a:spcPts val="0"/>
              </a:spcBef>
              <a:buSzPct val="98765"/>
              <a:defRPr sz="2666"/>
            </a:lvl1pPr>
            <a:lvl2pPr lvl="1">
              <a:spcBef>
                <a:spcPts val="0"/>
              </a:spcBef>
              <a:buSzPct val="98765"/>
              <a:defRPr sz="2666"/>
            </a:lvl2pPr>
            <a:lvl3pPr lvl="2">
              <a:spcBef>
                <a:spcPts val="0"/>
              </a:spcBef>
              <a:buSzPct val="98765"/>
              <a:defRPr sz="2666"/>
            </a:lvl3pPr>
            <a:lvl4pPr lvl="3">
              <a:spcBef>
                <a:spcPts val="0"/>
              </a:spcBef>
              <a:buSzPct val="98765"/>
              <a:defRPr sz="2666"/>
            </a:lvl4pPr>
            <a:lvl5pPr lvl="4">
              <a:spcBef>
                <a:spcPts val="0"/>
              </a:spcBef>
              <a:buSzPct val="98765"/>
              <a:defRPr sz="2666"/>
            </a:lvl5pPr>
            <a:lvl6pPr lvl="5">
              <a:spcBef>
                <a:spcPts val="0"/>
              </a:spcBef>
              <a:buSzPct val="98765"/>
              <a:defRPr sz="2666"/>
            </a:lvl6pPr>
            <a:lvl7pPr lvl="6">
              <a:spcBef>
                <a:spcPts val="0"/>
              </a:spcBef>
              <a:buSzPct val="98765"/>
              <a:defRPr sz="2666"/>
            </a:lvl7pPr>
            <a:lvl8pPr lvl="7">
              <a:spcBef>
                <a:spcPts val="0"/>
              </a:spcBef>
              <a:buSzPct val="98765"/>
              <a:defRPr sz="2666"/>
            </a:lvl8pPr>
            <a:lvl9pPr lvl="8">
              <a:spcBef>
                <a:spcPts val="0"/>
              </a:spcBef>
              <a:buSzPct val="98765"/>
              <a:defRPr sz="2666"/>
            </a:lvl9pPr>
          </a:lstStyle>
          <a:p>
            <a:endParaRPr/>
          </a:p>
        </p:txBody>
      </p:sp>
    </p:spTree>
    <p:extLst>
      <p:ext uri="{BB962C8B-B14F-4D97-AF65-F5344CB8AC3E}">
        <p14:creationId xmlns:p14="http://schemas.microsoft.com/office/powerpoint/2010/main" val="986000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1163" y="257721"/>
            <a:ext cx="8636000" cy="889983"/>
          </a:xfrm>
        </p:spPr>
        <p:txBody>
          <a:bodyPr/>
          <a:lstStyle/>
          <a:p>
            <a:r>
              <a:rPr lang="en-US" dirty="0" smtClean="0"/>
              <a:t>Click to edit Master title style</a:t>
            </a:r>
            <a:endParaRPr lang="en-US" dirty="0"/>
          </a:p>
        </p:txBody>
      </p:sp>
      <p:sp>
        <p:nvSpPr>
          <p:cNvPr id="12" name="Rectangle 11"/>
          <p:cNvSpPr/>
          <p:nvPr userDrawn="1"/>
        </p:nvSpPr>
        <p:spPr>
          <a:xfrm>
            <a:off x="561163" y="-3"/>
            <a:ext cx="9266858" cy="178741"/>
          </a:xfrm>
          <a:prstGeom prst="rect">
            <a:avLst/>
          </a:prstGeom>
          <a:solidFill>
            <a:srgbClr val="8BC5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6"/>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rot="5400000">
            <a:off x="1797579" y="1882249"/>
            <a:ext cx="3940176" cy="7535333"/>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836592"/>
            <a:ext cx="1349622" cy="1364421"/>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035" y="2835459"/>
            <a:ext cx="2294544" cy="2291580"/>
          </a:xfrm>
          <a:prstGeom prst="rect">
            <a:avLst/>
          </a:prstGeom>
        </p:spPr>
      </p:pic>
      <p:pic>
        <p:nvPicPr>
          <p:cNvPr id="16" name="Picture 15"/>
          <p:cNvPicPr>
            <a:picLocks noChangeAspect="1"/>
          </p:cNvPicPr>
          <p:nvPr userDrawn="1"/>
        </p:nvPicPr>
        <p:blipFill>
          <a:blip r:embed="rId5">
            <a:alphaModFix/>
          </a:blip>
          <a:stretch>
            <a:fillRect/>
          </a:stretch>
        </p:blipFill>
        <p:spPr>
          <a:xfrm>
            <a:off x="7461507" y="6230615"/>
            <a:ext cx="1636889" cy="390621"/>
          </a:xfrm>
          <a:prstGeom prst="rect">
            <a:avLst/>
          </a:prstGeom>
        </p:spPr>
      </p:pic>
      <p:pic>
        <p:nvPicPr>
          <p:cNvPr id="17" name="Picture 16" descr="ANL_H_B_Transprn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60228" y="6808499"/>
            <a:ext cx="1314630" cy="495023"/>
          </a:xfrm>
          <a:prstGeom prst="rect">
            <a:avLst/>
          </a:prstGeom>
        </p:spPr>
      </p:pic>
      <p:pic>
        <p:nvPicPr>
          <p:cNvPr id="18" name="Picture 17" descr="circle_image_03.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67069" y="-1911249"/>
            <a:ext cx="1464740" cy="1450736"/>
          </a:xfrm>
          <a:prstGeom prst="rect">
            <a:avLst/>
          </a:prstGeom>
        </p:spPr>
      </p:pic>
      <p:pic>
        <p:nvPicPr>
          <p:cNvPr id="19" name="Picture 18" descr="circle_image_04.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191772" y="-1959285"/>
            <a:ext cx="1532652" cy="1546807"/>
          </a:xfrm>
          <a:prstGeom prst="rect">
            <a:avLst/>
          </a:prstGeom>
        </p:spPr>
      </p:pic>
      <p:pic>
        <p:nvPicPr>
          <p:cNvPr id="20" name="Picture 19" descr="Circles_01.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860110" y="-1966533"/>
            <a:ext cx="1544371" cy="1561306"/>
          </a:xfrm>
          <a:prstGeom prst="rect">
            <a:avLst/>
          </a:prstGeom>
        </p:spPr>
      </p:pic>
      <p:pic>
        <p:nvPicPr>
          <p:cNvPr id="21" name="Picture 20" descr="Circle_02.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685629" y="-1966533"/>
            <a:ext cx="1544371" cy="1561306"/>
          </a:xfrm>
          <a:prstGeom prst="rect">
            <a:avLst/>
          </a:prstGeom>
        </p:spPr>
      </p:pic>
      <p:pic>
        <p:nvPicPr>
          <p:cNvPr id="22" name="Picture 21" descr="Circle_03.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16562" y="-1966533"/>
            <a:ext cx="1544371" cy="1561306"/>
          </a:xfrm>
          <a:prstGeom prst="rect">
            <a:avLst/>
          </a:prstGeom>
        </p:spPr>
      </p:pic>
      <p:pic>
        <p:nvPicPr>
          <p:cNvPr id="23" name="Picture 22" descr="Circle_04.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0282" y="-1966533"/>
            <a:ext cx="1544371" cy="1561306"/>
          </a:xfrm>
          <a:prstGeom prst="rect">
            <a:avLst/>
          </a:prstGeom>
        </p:spPr>
      </p:pic>
      <p:pic>
        <p:nvPicPr>
          <p:cNvPr id="24" name="Picture 23" descr="Circle_04.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507459" y="-1966533"/>
            <a:ext cx="1544371" cy="1561306"/>
          </a:xfrm>
          <a:prstGeom prst="rect">
            <a:avLst/>
          </a:prstGeom>
        </p:spPr>
      </p:pic>
      <p:pic>
        <p:nvPicPr>
          <p:cNvPr id="25" name="Picture 24" descr="Circles_05.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733" y="-1966533"/>
            <a:ext cx="1544371" cy="1561306"/>
          </a:xfrm>
          <a:prstGeom prst="rect">
            <a:avLst/>
          </a:prstGeom>
        </p:spPr>
      </p:pic>
    </p:spTree>
    <p:extLst>
      <p:ext uri="{BB962C8B-B14F-4D97-AF65-F5344CB8AC3E}">
        <p14:creationId xmlns:p14="http://schemas.microsoft.com/office/powerpoint/2010/main" val="7986474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4F3B169-7014-C246-BA39-B6376657567D}" type="datetime1">
              <a:rPr lang="en-US" smtClean="0"/>
              <a:t>9/18/16</a:t>
            </a:fld>
            <a:endParaRPr lang="en-US"/>
          </a:p>
        </p:txBody>
      </p:sp>
      <p:sp>
        <p:nvSpPr>
          <p:cNvPr id="6" name="Slide Number Placeholder 5"/>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6771737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2570" y="4896556"/>
            <a:ext cx="8636000" cy="1513417"/>
          </a:xfrm>
        </p:spPr>
        <p:txBody>
          <a:bodyPr anchor="t"/>
          <a:lstStyle>
            <a:lvl1pPr algn="l">
              <a:defRPr sz="4444" b="1" cap="all"/>
            </a:lvl1pPr>
          </a:lstStyle>
          <a:p>
            <a:r>
              <a:rPr lang="en-US" smtClean="0"/>
              <a:t>Click to edit Master title style</a:t>
            </a:r>
            <a:endParaRPr lang="en-US"/>
          </a:p>
        </p:txBody>
      </p:sp>
      <p:sp>
        <p:nvSpPr>
          <p:cNvPr id="3" name="Text Placeholder 2"/>
          <p:cNvSpPr>
            <a:spLocks noGrp="1"/>
          </p:cNvSpPr>
          <p:nvPr>
            <p:ph type="body" idx="1"/>
          </p:nvPr>
        </p:nvSpPr>
        <p:spPr>
          <a:xfrm>
            <a:off x="802570" y="3229682"/>
            <a:ext cx="8636000" cy="1666874"/>
          </a:xfrm>
        </p:spPr>
        <p:txBody>
          <a:bodyPr anchor="b"/>
          <a:lstStyle>
            <a:lvl1pPr marL="0" indent="0">
              <a:buNone/>
              <a:defRPr sz="2222">
                <a:solidFill>
                  <a:schemeClr val="tx1">
                    <a:tint val="75000"/>
                  </a:schemeClr>
                </a:solidFill>
              </a:defRPr>
            </a:lvl1pPr>
            <a:lvl2pPr marL="507995" indent="0">
              <a:buNone/>
              <a:defRPr sz="2000">
                <a:solidFill>
                  <a:schemeClr val="tx1">
                    <a:tint val="75000"/>
                  </a:schemeClr>
                </a:solidFill>
              </a:defRPr>
            </a:lvl2pPr>
            <a:lvl3pPr marL="1015990" indent="0">
              <a:buNone/>
              <a:defRPr sz="1778">
                <a:solidFill>
                  <a:schemeClr val="tx1">
                    <a:tint val="75000"/>
                  </a:schemeClr>
                </a:solidFill>
              </a:defRPr>
            </a:lvl3pPr>
            <a:lvl4pPr marL="1523985" indent="0">
              <a:buNone/>
              <a:defRPr sz="1556">
                <a:solidFill>
                  <a:schemeClr val="tx1">
                    <a:tint val="75000"/>
                  </a:schemeClr>
                </a:solidFill>
              </a:defRPr>
            </a:lvl4pPr>
            <a:lvl5pPr marL="2031980" indent="0">
              <a:buNone/>
              <a:defRPr sz="1556">
                <a:solidFill>
                  <a:schemeClr val="tx1">
                    <a:tint val="75000"/>
                  </a:schemeClr>
                </a:solidFill>
              </a:defRPr>
            </a:lvl5pPr>
            <a:lvl6pPr marL="2539975" indent="0">
              <a:buNone/>
              <a:defRPr sz="1556">
                <a:solidFill>
                  <a:schemeClr val="tx1">
                    <a:tint val="75000"/>
                  </a:schemeClr>
                </a:solidFill>
              </a:defRPr>
            </a:lvl6pPr>
            <a:lvl7pPr marL="3047970" indent="0">
              <a:buNone/>
              <a:defRPr sz="1556">
                <a:solidFill>
                  <a:schemeClr val="tx1">
                    <a:tint val="75000"/>
                  </a:schemeClr>
                </a:solidFill>
              </a:defRPr>
            </a:lvl7pPr>
            <a:lvl8pPr marL="3555964" indent="0">
              <a:buNone/>
              <a:defRPr sz="1556">
                <a:solidFill>
                  <a:schemeClr val="tx1">
                    <a:tint val="75000"/>
                  </a:schemeClr>
                </a:solidFill>
              </a:defRPr>
            </a:lvl8pPr>
            <a:lvl9pPr marL="4063959" indent="0">
              <a:buNone/>
              <a:defRPr sz="1556">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4397D602-E06C-CB49-B1A4-C14F8500508C}" type="datetime1">
              <a:rPr lang="en-US" smtClean="0"/>
              <a:t>9/18/16</a:t>
            </a:fld>
            <a:endParaRPr lang="en-US"/>
          </a:p>
        </p:txBody>
      </p:sp>
      <p:sp>
        <p:nvSpPr>
          <p:cNvPr id="6" name="Slide Number Placeholder 5"/>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17572038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87333" cy="5028848"/>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64667" y="1778000"/>
            <a:ext cx="4487333" cy="5028848"/>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CEF326-43E4-E14D-83DD-7D2E2581DDDA}" type="datetime1">
              <a:rPr lang="en-US" smtClean="0"/>
              <a:t>9/18/16</a:t>
            </a:fld>
            <a:endParaRPr lang="en-US"/>
          </a:p>
        </p:txBody>
      </p:sp>
      <p:sp>
        <p:nvSpPr>
          <p:cNvPr id="7" name="Slide Number Placeholder 6"/>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6415401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5681"/>
            <a:ext cx="4489098" cy="710847"/>
          </a:xfrm>
        </p:spPr>
        <p:txBody>
          <a:bodyPr anchor="b">
            <a:normAutofit/>
          </a:bodyPr>
          <a:lstStyle>
            <a:lvl1pPr marL="0" indent="0">
              <a:buNone/>
              <a:defRPr sz="2222" b="1">
                <a:solidFill>
                  <a:srgbClr val="8BC53F"/>
                </a:solidFill>
              </a:defRPr>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en-US" dirty="0" smtClean="0"/>
              <a:t>Click to edit Master text styles</a:t>
            </a:r>
          </a:p>
        </p:txBody>
      </p:sp>
      <p:sp>
        <p:nvSpPr>
          <p:cNvPr id="4" name="Content Placeholder 3"/>
          <p:cNvSpPr>
            <a:spLocks noGrp="1"/>
          </p:cNvSpPr>
          <p:nvPr>
            <p:ph sz="half" idx="2"/>
          </p:nvPr>
        </p:nvSpPr>
        <p:spPr>
          <a:xfrm>
            <a:off x="508000" y="2416528"/>
            <a:ext cx="4489098" cy="4390320"/>
          </a:xfrm>
        </p:spPr>
        <p:txBody>
          <a:bodyPr/>
          <a:lstStyle>
            <a:lvl1pPr>
              <a:defRPr sz="2000"/>
            </a:lvl1pPr>
            <a:lvl2pPr>
              <a:defRPr sz="1778"/>
            </a:lvl2pPr>
            <a:lvl3pPr>
              <a:defRPr sz="1778"/>
            </a:lvl3pPr>
            <a:lvl4pPr>
              <a:defRPr sz="1556"/>
            </a:lvl4pPr>
            <a:lvl5pPr>
              <a:defRPr sz="1556"/>
            </a:lvl5pPr>
            <a:lvl6pPr>
              <a:defRPr sz="1778"/>
            </a:lvl6pPr>
            <a:lvl7pPr>
              <a:defRPr sz="1778"/>
            </a:lvl7pPr>
            <a:lvl8pPr>
              <a:defRPr sz="1778"/>
            </a:lvl8pPr>
            <a:lvl9pPr>
              <a:defRPr sz="177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161140" y="1705681"/>
            <a:ext cx="4490861" cy="710847"/>
          </a:xfrm>
        </p:spPr>
        <p:txBody>
          <a:bodyPr anchor="b">
            <a:normAutofit/>
          </a:bodyPr>
          <a:lstStyle>
            <a:lvl1pPr marL="0" indent="0">
              <a:buNone/>
              <a:defRPr sz="2222" b="1">
                <a:solidFill>
                  <a:srgbClr val="8BC53F"/>
                </a:solidFill>
              </a:defRPr>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marL="0" marR="0" lvl="0" indent="0" algn="l" defTabSz="507995" rtl="0" eaLnBrk="1" fontAlgn="auto" latinLnBrk="0" hangingPunct="1">
              <a:lnSpc>
                <a:spcPct val="100000"/>
              </a:lnSpc>
              <a:spcBef>
                <a:spcPct val="20000"/>
              </a:spcBef>
              <a:spcAft>
                <a:spcPts val="0"/>
              </a:spcAft>
              <a:buClrTx/>
              <a:buSzPct val="70000"/>
              <a:buFont typeface="Wingdings" charset="2"/>
              <a:buNone/>
              <a:tabLst/>
              <a:defRPr/>
            </a:pPr>
            <a:r>
              <a:rPr lang="en-US" dirty="0" smtClean="0"/>
              <a:t>Click to edit Master text styles</a:t>
            </a:r>
          </a:p>
        </p:txBody>
      </p:sp>
      <p:sp>
        <p:nvSpPr>
          <p:cNvPr id="7" name="Date Placeholder 6"/>
          <p:cNvSpPr>
            <a:spLocks noGrp="1"/>
          </p:cNvSpPr>
          <p:nvPr>
            <p:ph type="dt" sz="half" idx="10"/>
          </p:nvPr>
        </p:nvSpPr>
        <p:spPr/>
        <p:txBody>
          <a:bodyPr/>
          <a:lstStyle/>
          <a:p>
            <a:fld id="{E6D0C1C4-1720-FA49-B7DC-59B8B40B16F1}" type="datetime1">
              <a:rPr lang="en-US" smtClean="0"/>
              <a:t>9/18/16</a:t>
            </a:fld>
            <a:endParaRPr lang="en-US"/>
          </a:p>
        </p:txBody>
      </p:sp>
      <p:sp>
        <p:nvSpPr>
          <p:cNvPr id="9" name="Slide Number Placeholder 8"/>
          <p:cNvSpPr>
            <a:spLocks noGrp="1"/>
          </p:cNvSpPr>
          <p:nvPr>
            <p:ph type="sldNum" sz="quarter" idx="12"/>
          </p:nvPr>
        </p:nvSpPr>
        <p:spPr/>
        <p:txBody>
          <a:bodyPr/>
          <a:lstStyle/>
          <a:p>
            <a:fld id="{6093B383-2342-9040-BD93-8A2A10DFB547}" type="slidenum">
              <a:rPr lang="en-US" smtClean="0"/>
              <a:t>‹#›</a:t>
            </a:fld>
            <a:endParaRPr lang="en-US"/>
          </a:p>
        </p:txBody>
      </p:sp>
      <p:sp>
        <p:nvSpPr>
          <p:cNvPr id="10" name="Content Placeholder 3"/>
          <p:cNvSpPr>
            <a:spLocks noGrp="1"/>
          </p:cNvSpPr>
          <p:nvPr>
            <p:ph sz="half" idx="13"/>
          </p:nvPr>
        </p:nvSpPr>
        <p:spPr>
          <a:xfrm>
            <a:off x="5164667" y="2416528"/>
            <a:ext cx="4489098" cy="4390320"/>
          </a:xfrm>
        </p:spPr>
        <p:txBody>
          <a:bodyPr/>
          <a:lstStyle>
            <a:lvl1pPr>
              <a:defRPr sz="2000"/>
            </a:lvl1pPr>
            <a:lvl2pPr>
              <a:defRPr sz="1778"/>
            </a:lvl2pPr>
            <a:lvl3pPr>
              <a:defRPr sz="1778"/>
            </a:lvl3pPr>
            <a:lvl4pPr>
              <a:defRPr sz="1556"/>
            </a:lvl4pPr>
            <a:lvl5pPr>
              <a:defRPr sz="1556"/>
            </a:lvl5pPr>
            <a:lvl6pPr>
              <a:defRPr sz="1778"/>
            </a:lvl6pPr>
            <a:lvl7pPr>
              <a:defRPr sz="1778"/>
            </a:lvl7pPr>
            <a:lvl8pPr>
              <a:defRPr sz="1778"/>
            </a:lvl8pPr>
            <a:lvl9pPr>
              <a:defRPr sz="177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21005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FFB60C-8653-504F-9BEF-06805C9ADA99}" type="datetime1">
              <a:rPr lang="en-US" smtClean="0"/>
              <a:t>9/18/16</a:t>
            </a:fld>
            <a:endParaRPr lang="en-US"/>
          </a:p>
        </p:txBody>
      </p:sp>
      <p:sp>
        <p:nvSpPr>
          <p:cNvPr id="5" name="Slide Number Placeholder 4"/>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171806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423E6-2C17-B641-9DA5-6C6882BA2D30}" type="datetime1">
              <a:rPr lang="en-US" smtClean="0"/>
              <a:t>9/18/16</a:t>
            </a:fld>
            <a:endParaRPr lang="en-US"/>
          </a:p>
        </p:txBody>
      </p:sp>
      <p:sp>
        <p:nvSpPr>
          <p:cNvPr id="4" name="Slide Number Placeholder 3"/>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1380097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03389"/>
            <a:ext cx="3342570" cy="1291167"/>
          </a:xfrm>
        </p:spPr>
        <p:txBody>
          <a:bodyPr anchor="b"/>
          <a:lstStyle>
            <a:lvl1pPr algn="l">
              <a:defRPr sz="2222" b="1"/>
            </a:lvl1pPr>
          </a:lstStyle>
          <a:p>
            <a:r>
              <a:rPr lang="en-US" smtClean="0"/>
              <a:t>Click to edit Master title style</a:t>
            </a:r>
            <a:endParaRPr lang="en-US"/>
          </a:p>
        </p:txBody>
      </p:sp>
      <p:sp>
        <p:nvSpPr>
          <p:cNvPr id="3" name="Content Placeholder 2"/>
          <p:cNvSpPr>
            <a:spLocks noGrp="1"/>
          </p:cNvSpPr>
          <p:nvPr>
            <p:ph idx="1"/>
          </p:nvPr>
        </p:nvSpPr>
        <p:spPr>
          <a:xfrm>
            <a:off x="3972278" y="303389"/>
            <a:ext cx="5679722" cy="6503459"/>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1" y="1594556"/>
            <a:ext cx="3342570" cy="5212292"/>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0FEB29-8E25-6F43-8482-B9E232150622}" type="datetime1">
              <a:rPr lang="en-US" smtClean="0"/>
              <a:t>9/18/16</a:t>
            </a:fld>
            <a:endParaRPr lang="en-US"/>
          </a:p>
        </p:txBody>
      </p:sp>
      <p:sp>
        <p:nvSpPr>
          <p:cNvPr id="7" name="Slide Number Placeholder 6"/>
          <p:cNvSpPr>
            <a:spLocks noGrp="1"/>
          </p:cNvSpPr>
          <p:nvPr>
            <p:ph type="sldNum" sz="quarter" idx="12"/>
          </p:nvPr>
        </p:nvSpPr>
        <p:spPr/>
        <p:txBody>
          <a:bodyPr/>
          <a:lstStyle/>
          <a:p>
            <a:fld id="{6093B383-2342-9040-BD93-8A2A10DFB547}" type="slidenum">
              <a:rPr lang="en-US" smtClean="0"/>
              <a:t>‹#›</a:t>
            </a:fld>
            <a:endParaRPr lang="en-US"/>
          </a:p>
        </p:txBody>
      </p:sp>
    </p:spTree>
    <p:extLst>
      <p:ext uri="{BB962C8B-B14F-4D97-AF65-F5344CB8AC3E}">
        <p14:creationId xmlns:p14="http://schemas.microsoft.com/office/powerpoint/2010/main" val="71403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E79E219-3A65-084C-B8A4-C39B0060A9FA}" type="datetime1">
              <a:rPr lang="en-US" smtClean="0"/>
              <a:t>9/18/16</a:t>
            </a:fld>
            <a:endParaRPr lang="en-US"/>
          </a:p>
        </p:txBody>
      </p:sp>
      <p:sp>
        <p:nvSpPr>
          <p:cNvPr id="7" name="Slide Number Placeholder 6"/>
          <p:cNvSpPr>
            <a:spLocks noGrp="1"/>
          </p:cNvSpPr>
          <p:nvPr>
            <p:ph type="sldNum" sz="quarter" idx="12"/>
          </p:nvPr>
        </p:nvSpPr>
        <p:spPr/>
        <p:txBody>
          <a:bodyPr/>
          <a:lstStyle/>
          <a:p>
            <a:fld id="{6093B383-2342-9040-BD93-8A2A10DFB547}" type="slidenum">
              <a:rPr lang="en-US" smtClean="0"/>
              <a:t>‹#›</a:t>
            </a:fld>
            <a:endParaRPr lang="en-US"/>
          </a:p>
        </p:txBody>
      </p:sp>
      <p:sp>
        <p:nvSpPr>
          <p:cNvPr id="8" name="Rectangle 7"/>
          <p:cNvSpPr/>
          <p:nvPr userDrawn="1"/>
        </p:nvSpPr>
        <p:spPr>
          <a:xfrm>
            <a:off x="3678858" y="5061910"/>
            <a:ext cx="6096000" cy="86832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6"/>
          </a:p>
        </p:txBody>
      </p:sp>
      <p:sp>
        <p:nvSpPr>
          <p:cNvPr id="9" name="Title 1"/>
          <p:cNvSpPr>
            <a:spLocks noGrp="1"/>
          </p:cNvSpPr>
          <p:nvPr>
            <p:ph type="title"/>
          </p:nvPr>
        </p:nvSpPr>
        <p:spPr>
          <a:xfrm>
            <a:off x="3678858" y="5061910"/>
            <a:ext cx="6096000" cy="455571"/>
          </a:xfrm>
          <a:prstGeom prst="rect">
            <a:avLst/>
          </a:prstGeom>
        </p:spPr>
        <p:txBody>
          <a:bodyPr anchor="b"/>
          <a:lstStyle>
            <a:lvl1pPr algn="l">
              <a:defRPr sz="2222" b="1">
                <a:solidFill>
                  <a:schemeClr val="bg1"/>
                </a:solidFill>
                <a:latin typeface="Trebuchet MS"/>
                <a:cs typeface="Trebuchet MS"/>
              </a:defRPr>
            </a:lvl1pPr>
          </a:lstStyle>
          <a:p>
            <a:r>
              <a:rPr lang="en-US" dirty="0" smtClean="0"/>
              <a:t>Click to edit Master title style</a:t>
            </a:r>
            <a:endParaRPr lang="en-US" dirty="0"/>
          </a:p>
        </p:txBody>
      </p:sp>
      <p:sp>
        <p:nvSpPr>
          <p:cNvPr id="10" name="Picture Placeholder 2"/>
          <p:cNvSpPr>
            <a:spLocks noGrp="1"/>
          </p:cNvSpPr>
          <p:nvPr>
            <p:ph type="pic" idx="1"/>
          </p:nvPr>
        </p:nvSpPr>
        <p:spPr>
          <a:xfrm>
            <a:off x="508000" y="315772"/>
            <a:ext cx="9266858" cy="4746138"/>
          </a:xfrm>
          <a:prstGeom prst="rect">
            <a:avLst/>
          </a:prstGeom>
        </p:spPr>
        <p:txBody>
          <a:bodyPr/>
          <a:lstStyle>
            <a:lvl1pPr marL="0" indent="0">
              <a:buNone/>
              <a:defRPr sz="3556">
                <a:solidFill>
                  <a:srgbClr val="8BC53F"/>
                </a:solidFill>
                <a:latin typeface="Trebuchet MS"/>
                <a:cs typeface="Trebuchet MS"/>
              </a:defRPr>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endParaRPr lang="en-US"/>
          </a:p>
        </p:txBody>
      </p:sp>
    </p:spTree>
    <p:extLst>
      <p:ext uri="{BB962C8B-B14F-4D97-AF65-F5344CB8AC3E}">
        <p14:creationId xmlns:p14="http://schemas.microsoft.com/office/powerpoint/2010/main" val="80019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178742"/>
            <a:ext cx="9144000" cy="809037"/>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8000" y="1016001"/>
            <a:ext cx="9144000" cy="470370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796815" y="7270103"/>
            <a:ext cx="2370667" cy="405694"/>
          </a:xfrm>
          <a:prstGeom prst="rect">
            <a:avLst/>
          </a:prstGeom>
        </p:spPr>
        <p:txBody>
          <a:bodyPr vert="horz" lIns="91440" tIns="45720" rIns="91440" bIns="45720" rtlCol="0" anchor="t" anchorCtr="0"/>
          <a:lstStyle>
            <a:lvl1pPr algn="l">
              <a:defRPr sz="1000" b="0" i="0">
                <a:solidFill>
                  <a:schemeClr val="tx1"/>
                </a:solidFill>
                <a:latin typeface="Trebuchet MS"/>
                <a:ea typeface="Trebuchet MS Regular" charset="0"/>
                <a:cs typeface="Trebuchet MS Regular" charset="0"/>
              </a:defRPr>
            </a:lvl1pPr>
          </a:lstStyle>
          <a:p>
            <a:fld id="{F08A04C6-8B85-D641-8633-2C7B2C0CDFF3}" type="datetime1">
              <a:rPr lang="en-US" smtClean="0"/>
              <a:pPr/>
              <a:t>9/18/16</a:t>
            </a:fld>
            <a:endParaRPr lang="en-US" dirty="0"/>
          </a:p>
        </p:txBody>
      </p:sp>
      <p:sp>
        <p:nvSpPr>
          <p:cNvPr id="6" name="Slide Number Placeholder 5"/>
          <p:cNvSpPr>
            <a:spLocks noGrp="1"/>
          </p:cNvSpPr>
          <p:nvPr>
            <p:ph type="sldNum" sz="quarter" idx="4"/>
          </p:nvPr>
        </p:nvSpPr>
        <p:spPr>
          <a:xfrm>
            <a:off x="7404191" y="7033749"/>
            <a:ext cx="2370667" cy="405694"/>
          </a:xfrm>
          <a:prstGeom prst="rect">
            <a:avLst/>
          </a:prstGeom>
        </p:spPr>
        <p:txBody>
          <a:bodyPr vert="horz" lIns="91440" tIns="45720" rIns="91440" bIns="45720" rtlCol="0" anchor="ctr"/>
          <a:lstStyle>
            <a:lvl1pPr algn="r">
              <a:defRPr sz="1111" b="0" i="0">
                <a:solidFill>
                  <a:srgbClr val="8BC53F"/>
                </a:solidFill>
                <a:latin typeface="Trebuchet MS"/>
                <a:ea typeface="Trebuchet MS Regular" charset="0"/>
                <a:cs typeface="Trebuchet MS"/>
              </a:defRPr>
            </a:lvl1pPr>
          </a:lstStyle>
          <a:p>
            <a:fld id="{6093B383-2342-9040-BD93-8A2A10DFB547}" type="slidenum">
              <a:rPr lang="en-US" smtClean="0"/>
              <a:pPr/>
              <a:t>‹#›</a:t>
            </a:fld>
            <a:endParaRPr lang="en-US" dirty="0"/>
          </a:p>
        </p:txBody>
      </p:sp>
      <p:pic>
        <p:nvPicPr>
          <p:cNvPr id="14" name="Picture 13" descr="Image_05.png"/>
          <p:cNvPicPr>
            <a:picLocks noChangeAspect="1"/>
          </p:cNvPicPr>
          <p:nvPr userDrawn="1"/>
        </p:nvPicPr>
        <p:blipFill rotWithShape="1">
          <a:blip r:embed="rId16">
            <a:extLst>
              <a:ext uri="{28A0092B-C50C-407E-A947-70E740481C1C}">
                <a14:useLocalDpi xmlns:a14="http://schemas.microsoft.com/office/drawing/2010/main" val="0"/>
              </a:ext>
            </a:extLst>
          </a:blip>
          <a:srcRect l="20390" t="-1677" r="-2" b="46383"/>
          <a:stretch/>
        </p:blipFill>
        <p:spPr>
          <a:xfrm>
            <a:off x="1" y="6481703"/>
            <a:ext cx="1638872" cy="1138296"/>
          </a:xfrm>
          <a:prstGeom prst="rect">
            <a:avLst/>
          </a:prstGeom>
        </p:spPr>
      </p:pic>
      <p:cxnSp>
        <p:nvCxnSpPr>
          <p:cNvPr id="15" name="Straight Connector 14"/>
          <p:cNvCxnSpPr/>
          <p:nvPr userDrawn="1"/>
        </p:nvCxnSpPr>
        <p:spPr>
          <a:xfrm flipH="1">
            <a:off x="1796816" y="7241430"/>
            <a:ext cx="7554710" cy="0"/>
          </a:xfrm>
          <a:prstGeom prst="line">
            <a:avLst/>
          </a:prstGeom>
          <a:ln w="6350" cmpd="sng">
            <a:solidFill>
              <a:srgbClr val="8BC53F"/>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508000" y="1"/>
            <a:ext cx="9266858" cy="178741"/>
          </a:xfrm>
          <a:prstGeom prst="rect">
            <a:avLst/>
          </a:prstGeom>
          <a:solidFill>
            <a:srgbClr val="8BC5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6"/>
          </a:p>
        </p:txBody>
      </p:sp>
      <p:pic>
        <p:nvPicPr>
          <p:cNvPr id="17" name="Picture 16"/>
          <p:cNvPicPr>
            <a:picLocks noChangeAspect="1"/>
          </p:cNvPicPr>
          <p:nvPr userDrawn="1"/>
        </p:nvPicPr>
        <p:blipFill>
          <a:blip r:embed="rId17"/>
          <a:stretch>
            <a:fillRect/>
          </a:stretch>
        </p:blipFill>
        <p:spPr>
          <a:xfrm>
            <a:off x="253992" y="7203803"/>
            <a:ext cx="987438" cy="235639"/>
          </a:xfrm>
          <a:prstGeom prst="rect">
            <a:avLst/>
          </a:prstGeom>
        </p:spPr>
      </p:pic>
    </p:spTree>
    <p:extLst>
      <p:ext uri="{BB962C8B-B14F-4D97-AF65-F5344CB8AC3E}">
        <p14:creationId xmlns:p14="http://schemas.microsoft.com/office/powerpoint/2010/main" val="173016612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 id="2147483696" r:id="rId14"/>
  </p:sldLayoutIdLst>
  <p:timing>
    <p:tnLst>
      <p:par>
        <p:cTn id="1" dur="indefinite" restart="never" nodeType="tmRoot"/>
      </p:par>
    </p:tnLst>
  </p:timing>
  <p:hf hdr="0" ftr="0" dt="0"/>
  <p:txStyles>
    <p:titleStyle>
      <a:lvl1pPr algn="l" defTabSz="507995" rtl="0" eaLnBrk="1" latinLnBrk="0" hangingPunct="1">
        <a:spcBef>
          <a:spcPct val="0"/>
        </a:spcBef>
        <a:buNone/>
        <a:defRPr sz="3556" kern="1200">
          <a:solidFill>
            <a:srgbClr val="8BC53F"/>
          </a:solidFill>
          <a:latin typeface="Trebuchet MS"/>
          <a:ea typeface="+mj-ea"/>
          <a:cs typeface="Trebuchet MS"/>
        </a:defRPr>
      </a:lvl1pPr>
    </p:titleStyle>
    <p:bodyStyle>
      <a:lvl1pPr marL="319261" indent="-319261" algn="l" defTabSz="507995" rtl="0" eaLnBrk="1" latinLnBrk="0" hangingPunct="1">
        <a:spcBef>
          <a:spcPct val="20000"/>
        </a:spcBef>
        <a:buSzPct val="70000"/>
        <a:buFont typeface="Wingdings" charset="2"/>
        <a:buChar char=""/>
        <a:defRPr sz="2222" kern="1200">
          <a:solidFill>
            <a:schemeClr val="tx1"/>
          </a:solidFill>
          <a:latin typeface="Trebuchet MS"/>
          <a:ea typeface="+mn-ea"/>
          <a:cs typeface="Trebuchet MS"/>
        </a:defRPr>
      </a:lvl1pPr>
      <a:lvl2pPr marL="640286" indent="-321025" algn="l" defTabSz="507995" rtl="0" eaLnBrk="1" latinLnBrk="0" hangingPunct="1">
        <a:spcBef>
          <a:spcPct val="20000"/>
        </a:spcBef>
        <a:buSzPct val="70000"/>
        <a:buFont typeface="Wingdings" charset="2"/>
        <a:buChar char=""/>
        <a:defRPr sz="2000" kern="1200">
          <a:solidFill>
            <a:schemeClr val="tx1"/>
          </a:solidFill>
          <a:latin typeface="Trebuchet MS"/>
          <a:ea typeface="+mn-ea"/>
          <a:cs typeface="Trebuchet MS"/>
        </a:defRPr>
      </a:lvl2pPr>
      <a:lvl3pPr marL="950727" indent="-310441" algn="l" defTabSz="507995" rtl="0" eaLnBrk="1" latinLnBrk="0" hangingPunct="1">
        <a:spcBef>
          <a:spcPct val="20000"/>
        </a:spcBef>
        <a:buSzPct val="70000"/>
        <a:buFont typeface="Wingdings" charset="2"/>
        <a:buChar char=""/>
        <a:defRPr sz="1778" kern="1200">
          <a:solidFill>
            <a:schemeClr val="tx1"/>
          </a:solidFill>
          <a:latin typeface="Trebuchet MS"/>
          <a:ea typeface="+mn-ea"/>
          <a:cs typeface="Trebuchet MS"/>
        </a:defRPr>
      </a:lvl3pPr>
      <a:lvl4pPr marL="1204725" indent="-253997" algn="l" defTabSz="507995" rtl="0" eaLnBrk="1" latinLnBrk="0" hangingPunct="1">
        <a:spcBef>
          <a:spcPct val="20000"/>
        </a:spcBef>
        <a:buFont typeface="Arial"/>
        <a:buChar char="–"/>
        <a:defRPr sz="1556" kern="1200">
          <a:solidFill>
            <a:schemeClr val="tx1"/>
          </a:solidFill>
          <a:latin typeface="Trebuchet MS"/>
          <a:ea typeface="+mn-ea"/>
          <a:cs typeface="Trebuchet MS"/>
        </a:defRPr>
      </a:lvl4pPr>
      <a:lvl5pPr marL="1458722" indent="-253997" algn="l" defTabSz="507995" rtl="0" eaLnBrk="1" latinLnBrk="0" hangingPunct="1">
        <a:spcBef>
          <a:spcPct val="20000"/>
        </a:spcBef>
        <a:buFont typeface="Arial"/>
        <a:buChar char="»"/>
        <a:defRPr sz="1333" kern="1200">
          <a:solidFill>
            <a:schemeClr val="tx1"/>
          </a:solidFill>
          <a:latin typeface="Trebuchet MS"/>
          <a:ea typeface="+mn-ea"/>
          <a:cs typeface="Trebuchet MS"/>
        </a:defRPr>
      </a:lvl5pPr>
      <a:lvl6pPr marL="2793972" indent="-253997" algn="l" defTabSz="507995" rtl="0" eaLnBrk="1" latinLnBrk="0" hangingPunct="1">
        <a:spcBef>
          <a:spcPct val="20000"/>
        </a:spcBef>
        <a:buFont typeface="Arial"/>
        <a:buChar char="•"/>
        <a:defRPr sz="2222" kern="1200">
          <a:solidFill>
            <a:schemeClr val="tx1"/>
          </a:solidFill>
          <a:latin typeface="+mn-lt"/>
          <a:ea typeface="+mn-ea"/>
          <a:cs typeface="+mn-cs"/>
        </a:defRPr>
      </a:lvl6pPr>
      <a:lvl7pPr marL="3301967" indent="-253997" algn="l" defTabSz="507995" rtl="0" eaLnBrk="1" latinLnBrk="0" hangingPunct="1">
        <a:spcBef>
          <a:spcPct val="20000"/>
        </a:spcBef>
        <a:buFont typeface="Arial"/>
        <a:buChar char="•"/>
        <a:defRPr sz="2222" kern="1200">
          <a:solidFill>
            <a:schemeClr val="tx1"/>
          </a:solidFill>
          <a:latin typeface="+mn-lt"/>
          <a:ea typeface="+mn-ea"/>
          <a:cs typeface="+mn-cs"/>
        </a:defRPr>
      </a:lvl7pPr>
      <a:lvl8pPr marL="3809962" indent="-253997" algn="l" defTabSz="507995" rtl="0" eaLnBrk="1" latinLnBrk="0" hangingPunct="1">
        <a:spcBef>
          <a:spcPct val="20000"/>
        </a:spcBef>
        <a:buFont typeface="Arial"/>
        <a:buChar char="•"/>
        <a:defRPr sz="2222" kern="1200">
          <a:solidFill>
            <a:schemeClr val="tx1"/>
          </a:solidFill>
          <a:latin typeface="+mn-lt"/>
          <a:ea typeface="+mn-ea"/>
          <a:cs typeface="+mn-cs"/>
        </a:defRPr>
      </a:lvl8pPr>
      <a:lvl9pPr marL="4317957" indent="-253997" algn="l" defTabSz="507995" rtl="0" eaLnBrk="1" latinLnBrk="0" hangingPunct="1">
        <a:spcBef>
          <a:spcPct val="20000"/>
        </a:spcBef>
        <a:buFont typeface="Arial"/>
        <a:buChar char="•"/>
        <a:defRPr sz="2222" kern="1200">
          <a:solidFill>
            <a:schemeClr val="tx1"/>
          </a:solidFill>
          <a:latin typeface="+mn-lt"/>
          <a:ea typeface="+mn-ea"/>
          <a:cs typeface="+mn-cs"/>
        </a:defRPr>
      </a:lvl9pPr>
    </p:bodyStyle>
    <p:otherStyle>
      <a:defPPr>
        <a:defRPr lang="en-US"/>
      </a:defPPr>
      <a:lvl1pPr marL="0" algn="l" defTabSz="507995" rtl="0" eaLnBrk="1" latinLnBrk="0" hangingPunct="1">
        <a:defRPr sz="2000" kern="1200">
          <a:solidFill>
            <a:schemeClr val="tx1"/>
          </a:solidFill>
          <a:latin typeface="+mn-lt"/>
          <a:ea typeface="+mn-ea"/>
          <a:cs typeface="+mn-cs"/>
        </a:defRPr>
      </a:lvl1pPr>
      <a:lvl2pPr marL="507995" algn="l" defTabSz="507995" rtl="0" eaLnBrk="1" latinLnBrk="0" hangingPunct="1">
        <a:defRPr sz="2000" kern="1200">
          <a:solidFill>
            <a:schemeClr val="tx1"/>
          </a:solidFill>
          <a:latin typeface="+mn-lt"/>
          <a:ea typeface="+mn-ea"/>
          <a:cs typeface="+mn-cs"/>
        </a:defRPr>
      </a:lvl2pPr>
      <a:lvl3pPr marL="1015990" algn="l" defTabSz="507995" rtl="0" eaLnBrk="1" latinLnBrk="0" hangingPunct="1">
        <a:defRPr sz="2000" kern="1200">
          <a:solidFill>
            <a:schemeClr val="tx1"/>
          </a:solidFill>
          <a:latin typeface="+mn-lt"/>
          <a:ea typeface="+mn-ea"/>
          <a:cs typeface="+mn-cs"/>
        </a:defRPr>
      </a:lvl3pPr>
      <a:lvl4pPr marL="1523985" algn="l" defTabSz="507995" rtl="0" eaLnBrk="1" latinLnBrk="0" hangingPunct="1">
        <a:defRPr sz="2000" kern="1200">
          <a:solidFill>
            <a:schemeClr val="tx1"/>
          </a:solidFill>
          <a:latin typeface="+mn-lt"/>
          <a:ea typeface="+mn-ea"/>
          <a:cs typeface="+mn-cs"/>
        </a:defRPr>
      </a:lvl4pPr>
      <a:lvl5pPr marL="2031980" algn="l" defTabSz="507995" rtl="0" eaLnBrk="1" latinLnBrk="0" hangingPunct="1">
        <a:defRPr sz="2000" kern="1200">
          <a:solidFill>
            <a:schemeClr val="tx1"/>
          </a:solidFill>
          <a:latin typeface="+mn-lt"/>
          <a:ea typeface="+mn-ea"/>
          <a:cs typeface="+mn-cs"/>
        </a:defRPr>
      </a:lvl5pPr>
      <a:lvl6pPr marL="2539975" algn="l" defTabSz="507995" rtl="0" eaLnBrk="1" latinLnBrk="0" hangingPunct="1">
        <a:defRPr sz="2000" kern="1200">
          <a:solidFill>
            <a:schemeClr val="tx1"/>
          </a:solidFill>
          <a:latin typeface="+mn-lt"/>
          <a:ea typeface="+mn-ea"/>
          <a:cs typeface="+mn-cs"/>
        </a:defRPr>
      </a:lvl6pPr>
      <a:lvl7pPr marL="3047970" algn="l" defTabSz="507995" rtl="0" eaLnBrk="1" latinLnBrk="0" hangingPunct="1">
        <a:defRPr sz="2000" kern="1200">
          <a:solidFill>
            <a:schemeClr val="tx1"/>
          </a:solidFill>
          <a:latin typeface="+mn-lt"/>
          <a:ea typeface="+mn-ea"/>
          <a:cs typeface="+mn-cs"/>
        </a:defRPr>
      </a:lvl7pPr>
      <a:lvl8pPr marL="3555964" algn="l" defTabSz="507995" rtl="0" eaLnBrk="1" latinLnBrk="0" hangingPunct="1">
        <a:defRPr sz="2000" kern="1200">
          <a:solidFill>
            <a:schemeClr val="tx1"/>
          </a:solidFill>
          <a:latin typeface="+mn-lt"/>
          <a:ea typeface="+mn-ea"/>
          <a:cs typeface="+mn-cs"/>
        </a:defRPr>
      </a:lvl8pPr>
      <a:lvl9pPr marL="4063959" algn="l" defTabSz="50799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blip.tv/file/223241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lip.tv/file/2232410" TargetMode="External"/><Relationship Id="rId4" Type="http://schemas.openxmlformats.org/officeDocument/2006/relationships/image" Target="../media/image16.tif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mpi4py.scip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162" y="257721"/>
            <a:ext cx="9218457" cy="1459567"/>
          </a:xfrm>
        </p:spPr>
        <p:txBody>
          <a:bodyPr>
            <a:noAutofit/>
          </a:bodyPr>
          <a:lstStyle/>
          <a:p>
            <a:r>
              <a:rPr lang="en-US" sz="4800" dirty="0" smtClean="0"/>
              <a:t>Advanced Scaling with Python</a:t>
            </a:r>
            <a:r>
              <a:rPr lang="en-US" sz="3600" dirty="0" smtClean="0"/>
              <a:t/>
            </a:r>
            <a:br>
              <a:rPr lang="en-US" sz="3600" dirty="0" smtClean="0"/>
            </a:br>
            <a:r>
              <a:rPr lang="en-US" sz="3600" dirty="0" smtClean="0"/>
              <a:t>Using MPI</a:t>
            </a:r>
            <a:br>
              <a:rPr lang="en-US" sz="3600" dirty="0" smtClean="0"/>
            </a:br>
            <a:r>
              <a:rPr lang="en-US" sz="3600" dirty="0" smtClean="0"/>
              <a:t/>
            </a:r>
            <a:br>
              <a:rPr lang="en-US" sz="3600" dirty="0" smtClean="0"/>
            </a:br>
            <a:r>
              <a:rPr lang="en-US" sz="3600" dirty="0" smtClean="0"/>
              <a:t/>
            </a:r>
            <a:br>
              <a:rPr lang="en-US" sz="3600" dirty="0" smtClean="0"/>
            </a:br>
            <a:endParaRPr lang="en-US" sz="3600" dirty="0"/>
          </a:p>
        </p:txBody>
      </p:sp>
      <p:sp>
        <p:nvSpPr>
          <p:cNvPr id="3" name="Title 1"/>
          <p:cNvSpPr txBox="1">
            <a:spLocks/>
          </p:cNvSpPr>
          <p:nvPr/>
        </p:nvSpPr>
        <p:spPr>
          <a:xfrm>
            <a:off x="561163" y="2602881"/>
            <a:ext cx="3631696" cy="1188533"/>
          </a:xfrm>
          <a:prstGeom prst="rect">
            <a:avLst/>
          </a:prstGeom>
        </p:spPr>
        <p:txBody>
          <a:bodyPr vert="horz" lIns="91440" tIns="45720" rIns="91440" bIns="45720" rtlCol="0" anchor="t" anchorCtr="0">
            <a:noAutofit/>
          </a:bodyPr>
          <a:lstStyle>
            <a:lvl1pPr algn="l" defTabSz="507995" rtl="0" eaLnBrk="1" latinLnBrk="0" hangingPunct="1">
              <a:spcBef>
                <a:spcPct val="0"/>
              </a:spcBef>
              <a:buNone/>
              <a:defRPr sz="3556" kern="1200">
                <a:solidFill>
                  <a:srgbClr val="8BC53F"/>
                </a:solidFill>
                <a:latin typeface="Trebuchet MS"/>
                <a:ea typeface="+mj-ea"/>
                <a:cs typeface="Trebuchet MS"/>
              </a:defRPr>
            </a:lvl1pPr>
          </a:lstStyle>
          <a:p>
            <a:r>
              <a:rPr lang="en-US" sz="1800" dirty="0" smtClean="0">
                <a:solidFill>
                  <a:schemeClr val="tx1"/>
                </a:solidFill>
              </a:rPr>
              <a:t>William Scullin</a:t>
            </a:r>
          </a:p>
          <a:p>
            <a:r>
              <a:rPr lang="en-US" sz="1800" dirty="0" smtClean="0">
                <a:solidFill>
                  <a:schemeClr val="tx1"/>
                </a:solidFill>
              </a:rPr>
              <a:t>Assistant Computational Scientist</a:t>
            </a:r>
            <a:br>
              <a:rPr lang="en-US" sz="1800" dirty="0" smtClean="0">
                <a:solidFill>
                  <a:schemeClr val="tx1"/>
                </a:solidFill>
              </a:rPr>
            </a:br>
            <a:r>
              <a:rPr lang="en-US" sz="1800" dirty="0" smtClean="0">
                <a:solidFill>
                  <a:schemeClr val="tx1"/>
                </a:solidFill>
              </a:rPr>
              <a:t>Leadership Computing Facility</a:t>
            </a:r>
            <a:br>
              <a:rPr lang="en-US" sz="1800" dirty="0" smtClean="0">
                <a:solidFill>
                  <a:schemeClr val="tx1"/>
                </a:solidFill>
              </a:rPr>
            </a:br>
            <a:r>
              <a:rPr lang="en-US" sz="1800" dirty="0" smtClean="0">
                <a:solidFill>
                  <a:schemeClr val="tx1"/>
                </a:solidFill>
              </a:rPr>
              <a:t>Argonne National Laboratory</a:t>
            </a:r>
            <a:endParaRPr lang="en-US" sz="1800" dirty="0">
              <a:solidFill>
                <a:schemeClr val="tx1"/>
              </a:solidFill>
            </a:endParaRPr>
          </a:p>
        </p:txBody>
      </p:sp>
    </p:spTree>
    <p:extLst>
      <p:ext uri="{BB962C8B-B14F-4D97-AF65-F5344CB8AC3E}">
        <p14:creationId xmlns:p14="http://schemas.microsoft.com/office/powerpoint/2010/main" val="913675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533401" y="215590"/>
            <a:ext cx="9626599"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startup and shutdown</a:t>
            </a:r>
            <a:endParaRPr lang="en-US" sz="3600" dirty="0">
              <a:solidFill>
                <a:srgbClr val="000000"/>
              </a:solidFill>
              <a:latin typeface="Trebuchet MS Regular" charset="0"/>
              <a:ea typeface="Trebuchet MS Regular" charset="0"/>
              <a:cs typeface="Trebuchet MS Regular" charset="0"/>
              <a:sym typeface="Arial"/>
            </a:endParaRPr>
          </a:p>
        </p:txBody>
      </p:sp>
      <p:sp>
        <p:nvSpPr>
          <p:cNvPr id="384" name="Shape 384"/>
          <p:cNvSpPr txBox="1">
            <a:spLocks noGrp="1"/>
          </p:cNvSpPr>
          <p:nvPr>
            <p:ph type="body" idx="1"/>
          </p:nvPr>
        </p:nvSpPr>
        <p:spPr>
          <a:xfrm>
            <a:off x="20445" y="992460"/>
            <a:ext cx="9626599" cy="5562600"/>
          </a:xfrm>
          <a:prstGeom prst="rect">
            <a:avLst/>
          </a:prstGeom>
        </p:spPr>
        <p:txBody>
          <a:bodyPr lIns="38100" tIns="38100" rIns="38100" bIns="38100" anchor="t" anchorCtr="0">
            <a:noAutofit/>
          </a:bodyPr>
          <a:lstStyle/>
          <a:p>
            <a:pPr marL="618067" indent="-457200">
              <a:buClr>
                <a:srgbClr val="000000"/>
              </a:buClr>
              <a:buSzPct val="90000"/>
              <a:buFont typeface="Courier New" charset="0"/>
              <a:buChar char="o"/>
            </a:pPr>
            <a:r>
              <a:rPr lang="en-US" sz="2400" dirty="0">
                <a:solidFill>
                  <a:srgbClr val="000000"/>
                </a:solidFill>
                <a:latin typeface="Trebuchet MS Regular" charset="0"/>
                <a:ea typeface="Trebuchet MS Regular" charset="0"/>
                <a:cs typeface="Trebuchet MS Regular" charset="0"/>
                <a:sym typeface="Arial"/>
              </a:rPr>
              <a:t>Importing and MPI initialization</a:t>
            </a:r>
          </a:p>
          <a:p>
            <a:pPr marL="939092" lvl="1" indent="-457200">
              <a:buClr>
                <a:srgbClr val="000000"/>
              </a:buClr>
              <a:buSzPct val="90000"/>
              <a:buFont typeface="Arial" charset="0"/>
              <a:buChar char="•"/>
            </a:pPr>
            <a:r>
              <a:rPr lang="en-US" sz="2400" dirty="0">
                <a:solidFill>
                  <a:schemeClr val="bg2">
                    <a:lumMod val="10000"/>
                  </a:schemeClr>
                </a:solidFill>
                <a:ea typeface="Trebuchet MS Regular" charset="0"/>
                <a:cs typeface="Trebuchet MS Regular" charset="0"/>
                <a:sym typeface="Arial"/>
              </a:rPr>
              <a:t>importing </a:t>
            </a:r>
            <a:r>
              <a:rPr lang="en-US" sz="2400" dirty="0">
                <a:solidFill>
                  <a:schemeClr val="bg2">
                    <a:lumMod val="10000"/>
                  </a:schemeClr>
                </a:solidFill>
                <a:ea typeface="Menlo" charset="0"/>
                <a:cs typeface="Menlo" charset="0"/>
                <a:sym typeface="Arial"/>
              </a:rPr>
              <a:t>mpi4py</a:t>
            </a:r>
            <a:r>
              <a:rPr lang="en-US" sz="2400" dirty="0">
                <a:solidFill>
                  <a:schemeClr val="bg2">
                    <a:lumMod val="10000"/>
                  </a:schemeClr>
                </a:solidFill>
                <a:ea typeface="Trebuchet MS Regular" charset="0"/>
                <a:cs typeface="Trebuchet MS Regular" charset="0"/>
                <a:sym typeface="Arial"/>
              </a:rPr>
              <a:t> allows you to set </a:t>
            </a:r>
            <a:r>
              <a:rPr lang="en-US" sz="2400" dirty="0">
                <a:solidFill>
                  <a:schemeClr val="bg2">
                    <a:lumMod val="10000"/>
                  </a:schemeClr>
                </a:solidFill>
              </a:rPr>
              <a:t>runtime configuration options (e.g. automatic initialization, </a:t>
            </a:r>
            <a:r>
              <a:rPr lang="en-US" sz="2400" dirty="0" err="1">
                <a:solidFill>
                  <a:schemeClr val="bg2">
                    <a:lumMod val="10000"/>
                  </a:schemeClr>
                </a:solidFill>
              </a:rPr>
              <a:t>thread_level</a:t>
            </a:r>
            <a:r>
              <a:rPr lang="en-US" sz="2400" dirty="0">
                <a:solidFill>
                  <a:schemeClr val="bg2">
                    <a:lumMod val="10000"/>
                  </a:schemeClr>
                </a:solidFill>
              </a:rPr>
              <a:t>) via </a:t>
            </a:r>
            <a:r>
              <a:rPr lang="en-US" sz="2400" dirty="0">
                <a:solidFill>
                  <a:srgbClr val="000000"/>
                </a:solidFill>
                <a:latin typeface="Menlo" charset="0"/>
                <a:ea typeface="Menlo" charset="0"/>
                <a:cs typeface="Menlo" charset="0"/>
                <a:sym typeface="Arial"/>
              </a:rPr>
              <a:t>mpi4py.rc</a:t>
            </a:r>
            <a:r>
              <a:rPr lang="en-US" sz="2400" dirty="0" smtClean="0">
                <a:solidFill>
                  <a:srgbClr val="000000"/>
                </a:solidFill>
                <a:latin typeface="Menlo" charset="0"/>
                <a:ea typeface="Menlo" charset="0"/>
                <a:cs typeface="Menlo" charset="0"/>
                <a:sym typeface="Arial"/>
              </a:rPr>
              <a:t>()</a:t>
            </a:r>
            <a:endParaRPr lang="en-US" sz="2400" dirty="0">
              <a:solidFill>
                <a:srgbClr val="000000"/>
              </a:solidFill>
              <a:latin typeface="Trebuchet MS Regular" charset="0"/>
              <a:ea typeface="Trebuchet MS Regular" charset="0"/>
              <a:cs typeface="Trebuchet MS Regular" charset="0"/>
              <a:sym typeface="Arial"/>
            </a:endParaRP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b</a:t>
            </a:r>
            <a:r>
              <a:rPr lang="en-US" sz="2400" dirty="0" smtClean="0">
                <a:solidFill>
                  <a:srgbClr val="000000"/>
                </a:solidFill>
                <a:latin typeface="Trebuchet MS Regular" charset="0"/>
                <a:ea typeface="Trebuchet MS Regular" charset="0"/>
                <a:cs typeface="Trebuchet MS Regular" charset="0"/>
                <a:sym typeface="Arial"/>
              </a:rPr>
              <a:t>y default importing the MPI </a:t>
            </a:r>
            <a:r>
              <a:rPr lang="en-US" sz="2400" dirty="0">
                <a:solidFill>
                  <a:srgbClr val="000000"/>
                </a:solidFill>
                <a:latin typeface="Trebuchet MS Regular" charset="0"/>
                <a:ea typeface="Trebuchet MS Regular" charset="0"/>
                <a:cs typeface="Trebuchet MS Regular" charset="0"/>
                <a:sym typeface="Arial"/>
              </a:rPr>
              <a:t>submodule </a:t>
            </a:r>
            <a:r>
              <a:rPr lang="en-US" sz="2400" dirty="0" smtClean="0">
                <a:solidFill>
                  <a:srgbClr val="000000"/>
                </a:solidFill>
                <a:latin typeface="Trebuchet MS Regular" charset="0"/>
                <a:ea typeface="Trebuchet MS Regular" charset="0"/>
                <a:cs typeface="Trebuchet MS Regular" charset="0"/>
                <a:sym typeface="Arial"/>
              </a:rPr>
              <a:t>calls </a:t>
            </a:r>
            <a:r>
              <a:rPr lang="en-US" sz="2400" dirty="0" err="1" smtClean="0">
                <a:solidFill>
                  <a:srgbClr val="000000"/>
                </a:solidFill>
                <a:latin typeface="Menlo" charset="0"/>
                <a:ea typeface="Menlo" charset="0"/>
                <a:cs typeface="Menlo" charset="0"/>
                <a:sym typeface="Arial"/>
              </a:rPr>
              <a:t>MPI_Init</a:t>
            </a:r>
            <a:r>
              <a:rPr lang="en-US" sz="2400" dirty="0" smtClean="0">
                <a:solidFill>
                  <a:srgbClr val="000000"/>
                </a:solidFill>
                <a:latin typeface="Menlo" charset="0"/>
                <a:ea typeface="Menlo" charset="0"/>
                <a:cs typeface="Menlo" charset="0"/>
                <a:sym typeface="Arial"/>
              </a:rPr>
              <a:t>()</a:t>
            </a:r>
          </a:p>
          <a:p>
            <a:pPr marL="1249533" lvl="2" indent="-457200">
              <a:buClr>
                <a:srgbClr val="000000"/>
              </a:buClr>
              <a:buSzPct val="90000"/>
              <a:buFont typeface="Wingdings" charset="2"/>
              <a:buChar char="§"/>
            </a:pPr>
            <a:r>
              <a:rPr lang="en-US" sz="2400" dirty="0">
                <a:solidFill>
                  <a:srgbClr val="000000"/>
                </a:solidFill>
                <a:latin typeface="Trebuchet MS Regular" charset="0"/>
                <a:ea typeface="Trebuchet MS Regular" charset="0"/>
                <a:cs typeface="Trebuchet MS Regular" charset="0"/>
                <a:sym typeface="Arial"/>
              </a:rPr>
              <a:t>calling </a:t>
            </a:r>
            <a:r>
              <a:rPr lang="en-US" sz="2400" dirty="0" err="1">
                <a:solidFill>
                  <a:srgbClr val="000000"/>
                </a:solidFill>
                <a:latin typeface="Menlo" charset="0"/>
                <a:ea typeface="Menlo" charset="0"/>
                <a:cs typeface="Menlo" charset="0"/>
                <a:sym typeface="Arial"/>
              </a:rPr>
              <a:t>Init</a:t>
            </a:r>
            <a:r>
              <a:rPr lang="en-US" sz="2400" dirty="0" smtClean="0">
                <a:solidFill>
                  <a:srgbClr val="000000"/>
                </a:solidFill>
                <a:latin typeface="Menlo" charset="0"/>
                <a:ea typeface="Menlo" charset="0"/>
                <a:cs typeface="Menlo" charset="0"/>
                <a:sym typeface="Arial"/>
              </a:rPr>
              <a:t>() or </a:t>
            </a:r>
            <a:r>
              <a:rPr lang="en-US" sz="2400" dirty="0" err="1" smtClean="0">
                <a:solidFill>
                  <a:srgbClr val="000000"/>
                </a:solidFill>
                <a:latin typeface="Menlo" charset="0"/>
                <a:ea typeface="Menlo" charset="0"/>
                <a:cs typeface="Menlo" charset="0"/>
                <a:sym typeface="Arial"/>
              </a:rPr>
              <a:t>Init_thread</a:t>
            </a:r>
            <a:r>
              <a:rPr lang="en-US" sz="2400" dirty="0" smtClean="0">
                <a:solidFill>
                  <a:srgbClr val="000000"/>
                </a:solidFill>
                <a:latin typeface="Menlo" charset="0"/>
                <a:ea typeface="Menlo" charset="0"/>
                <a:cs typeface="Menlo" charset="0"/>
                <a:sym typeface="Arial"/>
              </a:rPr>
              <a:t>() </a:t>
            </a:r>
            <a:r>
              <a:rPr lang="en-US" sz="2400" dirty="0" smtClean="0">
                <a:solidFill>
                  <a:srgbClr val="000000"/>
                </a:solidFill>
                <a:latin typeface="Trebuchet MS Regular" charset="0"/>
                <a:ea typeface="Trebuchet MS Regular" charset="0"/>
                <a:cs typeface="Trebuchet MS Regular" charset="0"/>
                <a:sym typeface="Arial"/>
              </a:rPr>
              <a:t>more </a:t>
            </a:r>
            <a:r>
              <a:rPr lang="en-US" sz="2400" dirty="0">
                <a:solidFill>
                  <a:srgbClr val="000000"/>
                </a:solidFill>
                <a:latin typeface="Trebuchet MS Regular" charset="0"/>
                <a:ea typeface="Trebuchet MS Regular" charset="0"/>
                <a:cs typeface="Trebuchet MS Regular" charset="0"/>
                <a:sym typeface="Arial"/>
              </a:rPr>
              <a:t>than once violates the MPI standard </a:t>
            </a:r>
            <a:endParaRPr lang="en-US" sz="2400" dirty="0" smtClean="0">
              <a:solidFill>
                <a:srgbClr val="000000"/>
              </a:solidFill>
              <a:latin typeface="Trebuchet MS Regular" charset="0"/>
              <a:ea typeface="Trebuchet MS Regular" charset="0"/>
              <a:cs typeface="Trebuchet MS Regular" charset="0"/>
              <a:sym typeface="Arial"/>
            </a:endParaRPr>
          </a:p>
          <a:p>
            <a:pPr marL="1249533" lvl="2" indent="-457200">
              <a:buClr>
                <a:srgbClr val="000000"/>
              </a:buClr>
              <a:buSzPct val="90000"/>
              <a:buFont typeface="Wingdings" charset="2"/>
              <a:buChar char="§"/>
            </a:pPr>
            <a:r>
              <a:rPr lang="en-US" sz="2400" dirty="0" smtClean="0">
                <a:solidFill>
                  <a:srgbClr val="000000"/>
                </a:solidFill>
                <a:latin typeface="+mn-lt"/>
                <a:ea typeface="Menlo" charset="0"/>
                <a:cs typeface="Menlo" charset="0"/>
                <a:sym typeface="Arial"/>
              </a:rPr>
              <a:t>This will lead to a Python exception or an abort in C/C++</a:t>
            </a:r>
          </a:p>
          <a:p>
            <a:pPr marL="1249533" lvl="2" indent="-457200">
              <a:buClr>
                <a:srgbClr val="000000"/>
              </a:buClr>
              <a:buSzPct val="90000"/>
              <a:buFont typeface="Wingdings" charset="2"/>
              <a:buChar char="§"/>
            </a:pPr>
            <a:r>
              <a:rPr lang="en-US" sz="2400" dirty="0">
                <a:solidFill>
                  <a:srgbClr val="000000"/>
                </a:solidFill>
                <a:latin typeface="Trebuchet MS Regular" charset="0"/>
                <a:ea typeface="Trebuchet MS Regular" charset="0"/>
                <a:cs typeface="Trebuchet MS Regular" charset="0"/>
                <a:sym typeface="Arial"/>
              </a:rPr>
              <a:t>use </a:t>
            </a:r>
            <a:r>
              <a:rPr lang="en-US" sz="2400" dirty="0" err="1" smtClean="0">
                <a:solidFill>
                  <a:srgbClr val="000000"/>
                </a:solidFill>
                <a:latin typeface="Menlo" charset="0"/>
                <a:ea typeface="Menlo" charset="0"/>
                <a:cs typeface="Menlo" charset="0"/>
                <a:sym typeface="Arial"/>
              </a:rPr>
              <a:t>Is_initialized</a:t>
            </a:r>
            <a:r>
              <a:rPr lang="en-US" sz="2400" dirty="0" smtClean="0">
                <a:solidFill>
                  <a:srgbClr val="000000"/>
                </a:solidFill>
                <a:latin typeface="Menlo" charset="0"/>
                <a:ea typeface="Menlo" charset="0"/>
                <a:cs typeface="Menlo" charset="0"/>
                <a:sym typeface="Arial"/>
              </a:rPr>
              <a:t>() </a:t>
            </a:r>
            <a:r>
              <a:rPr lang="en-US" sz="2400" dirty="0" smtClean="0">
                <a:solidFill>
                  <a:srgbClr val="000000"/>
                </a:solidFill>
                <a:latin typeface="Trebuchet MS Regular" charset="0"/>
                <a:ea typeface="Trebuchet MS Regular" charset="0"/>
                <a:cs typeface="Trebuchet MS Regular" charset="0"/>
                <a:sym typeface="Arial"/>
              </a:rPr>
              <a:t>to </a:t>
            </a:r>
            <a:r>
              <a:rPr lang="en-US" sz="2400" dirty="0">
                <a:solidFill>
                  <a:srgbClr val="000000"/>
                </a:solidFill>
                <a:latin typeface="Trebuchet MS Regular" charset="0"/>
                <a:ea typeface="Trebuchet MS Regular" charset="0"/>
                <a:cs typeface="Trebuchet MS Regular" charset="0"/>
                <a:sym typeface="Arial"/>
              </a:rPr>
              <a:t>test for initialization </a:t>
            </a:r>
            <a:endParaRPr lang="en-US" sz="2400" dirty="0" smtClean="0">
              <a:solidFill>
                <a:srgbClr val="000000"/>
              </a:solidFill>
              <a:latin typeface="Trebuchet MS Regular" charset="0"/>
              <a:ea typeface="Trebuchet MS Regular" charset="0"/>
              <a:cs typeface="Trebuchet MS Regular" charset="0"/>
              <a:sym typeface="Arial"/>
            </a:endParaRPr>
          </a:p>
          <a:p>
            <a:pPr marL="618067" marR="0" lvl="0" indent="-457200" rtl="0">
              <a:lnSpc>
                <a:spcPct val="100000"/>
              </a:lnSpc>
              <a:spcBef>
                <a:spcPts val="0"/>
              </a:spcBef>
              <a:spcAft>
                <a:spcPts val="0"/>
              </a:spcAft>
              <a:buClr>
                <a:srgbClr val="000000"/>
              </a:buClr>
              <a:buSzPct val="90000"/>
              <a:buFont typeface="Courier New" charset="0"/>
              <a:buChar char="o"/>
            </a:pPr>
            <a:r>
              <a:rPr lang="en-US" sz="2400" dirty="0">
                <a:solidFill>
                  <a:srgbClr val="000000"/>
                </a:solidFill>
                <a:latin typeface="Trebuchet MS Regular" charset="0"/>
                <a:ea typeface="Trebuchet MS Regular" charset="0"/>
                <a:cs typeface="Trebuchet MS Regular" charset="0"/>
                <a:sym typeface="Arial"/>
              </a:rPr>
              <a:t> </a:t>
            </a:r>
            <a:r>
              <a:rPr lang="en-US" sz="2400" dirty="0" err="1">
                <a:solidFill>
                  <a:srgbClr val="000000"/>
                </a:solidFill>
                <a:latin typeface="Menlo" charset="0"/>
                <a:ea typeface="Menlo" charset="0"/>
                <a:cs typeface="Menlo" charset="0"/>
                <a:sym typeface="Arial"/>
              </a:rPr>
              <a:t>MPI_Finalize</a:t>
            </a:r>
            <a:r>
              <a:rPr lang="en-US" sz="2400" dirty="0">
                <a:solidFill>
                  <a:srgbClr val="000000"/>
                </a:solidFill>
                <a:latin typeface="Menlo" charset="0"/>
                <a:ea typeface="Menlo" charset="0"/>
                <a:cs typeface="Menlo" charset="0"/>
                <a:sym typeface="Arial"/>
              </a:rPr>
              <a:t>() </a:t>
            </a:r>
            <a:r>
              <a:rPr lang="en-US" sz="2400" dirty="0" smtClean="0">
                <a:solidFill>
                  <a:srgbClr val="000000"/>
                </a:solidFill>
                <a:latin typeface="Trebuchet MS Regular" charset="0"/>
                <a:ea typeface="Trebuchet MS Regular" charset="0"/>
                <a:cs typeface="Trebuchet MS Regular" charset="0"/>
                <a:sym typeface="Arial"/>
              </a:rPr>
              <a:t>will automatically </a:t>
            </a:r>
            <a:r>
              <a:rPr lang="en-US" sz="2400" dirty="0">
                <a:solidFill>
                  <a:srgbClr val="000000"/>
                </a:solidFill>
                <a:latin typeface="Trebuchet MS Regular" charset="0"/>
                <a:ea typeface="Trebuchet MS Regular" charset="0"/>
                <a:cs typeface="Trebuchet MS Regular" charset="0"/>
                <a:sym typeface="Arial"/>
              </a:rPr>
              <a:t>run </a:t>
            </a:r>
            <a:r>
              <a:rPr lang="en-US" sz="2400" dirty="0" smtClean="0">
                <a:solidFill>
                  <a:srgbClr val="000000"/>
                </a:solidFill>
                <a:latin typeface="Trebuchet MS Regular" charset="0"/>
                <a:ea typeface="Trebuchet MS Regular" charset="0"/>
                <a:cs typeface="Trebuchet MS Regular" charset="0"/>
                <a:sym typeface="Arial"/>
              </a:rPr>
              <a:t>at interpreter exit</a:t>
            </a:r>
            <a:endParaRPr lang="en-US" sz="2400" dirty="0">
              <a:solidFill>
                <a:srgbClr val="000000"/>
              </a:solidFill>
              <a:latin typeface="Trebuchet MS Regular" charset="0"/>
              <a:ea typeface="Trebuchet MS Regular" charset="0"/>
              <a:cs typeface="Trebuchet MS Regular" charset="0"/>
              <a:sym typeface="Arial"/>
            </a:endParaRPr>
          </a:p>
          <a:p>
            <a:pPr marL="999067" marR="0" lvl="1" indent="-457200" rtl="0">
              <a:lnSpc>
                <a:spcPct val="100000"/>
              </a:lnSpc>
              <a:spcBef>
                <a:spcPts val="0"/>
              </a:spcBef>
              <a:spcAft>
                <a:spcPts val="0"/>
              </a:spcAft>
              <a:buClr>
                <a:srgbClr val="000000"/>
              </a:buClr>
              <a:buSzPct val="90000"/>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there </a:t>
            </a:r>
            <a:r>
              <a:rPr lang="en-US" sz="2400" dirty="0">
                <a:solidFill>
                  <a:srgbClr val="000000"/>
                </a:solidFill>
                <a:latin typeface="Trebuchet MS Regular" charset="0"/>
                <a:ea typeface="Trebuchet MS Regular" charset="0"/>
                <a:cs typeface="Trebuchet MS Regular" charset="0"/>
                <a:sym typeface="Arial"/>
              </a:rPr>
              <a:t>is generally no need to ever call </a:t>
            </a:r>
            <a:r>
              <a:rPr lang="en-US" sz="2400" dirty="0">
                <a:solidFill>
                  <a:srgbClr val="000000"/>
                </a:solidFill>
                <a:latin typeface="Menlo" charset="0"/>
                <a:ea typeface="Menlo" charset="0"/>
                <a:cs typeface="Menlo" charset="0"/>
                <a:sym typeface="Arial"/>
              </a:rPr>
              <a:t>Finalize()</a:t>
            </a:r>
          </a:p>
          <a:p>
            <a:pPr marL="999067" marR="0" lvl="1" indent="-457200" rtl="0">
              <a:lnSpc>
                <a:spcPct val="100000"/>
              </a:lnSpc>
              <a:spcBef>
                <a:spcPts val="0"/>
              </a:spcBef>
              <a:spcAft>
                <a:spcPts val="0"/>
              </a:spcAft>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use </a:t>
            </a:r>
            <a:r>
              <a:rPr lang="en-US" sz="2400" dirty="0" err="1">
                <a:solidFill>
                  <a:srgbClr val="000000"/>
                </a:solidFill>
                <a:latin typeface="Menlo" charset="0"/>
                <a:ea typeface="Menlo" charset="0"/>
                <a:cs typeface="Menlo" charset="0"/>
                <a:sym typeface="Arial"/>
              </a:rPr>
              <a:t>Is_finalized</a:t>
            </a:r>
            <a:r>
              <a:rPr lang="en-US" sz="2400" dirty="0" smtClean="0">
                <a:solidFill>
                  <a:srgbClr val="000000"/>
                </a:solidFill>
                <a:latin typeface="Menlo" charset="0"/>
                <a:ea typeface="Menlo" charset="0"/>
                <a:cs typeface="Menlo" charset="0"/>
                <a:sym typeface="Arial"/>
              </a:rPr>
              <a:t>() </a:t>
            </a:r>
            <a:r>
              <a:rPr lang="en-US" sz="2400" dirty="0" smtClean="0">
                <a:solidFill>
                  <a:srgbClr val="000000"/>
                </a:solidFill>
                <a:latin typeface="Trebuchet MS Regular" charset="0"/>
                <a:ea typeface="Trebuchet MS Regular" charset="0"/>
                <a:cs typeface="Trebuchet MS Regular" charset="0"/>
                <a:sym typeface="Arial"/>
              </a:rPr>
              <a:t>to </a:t>
            </a:r>
            <a:r>
              <a:rPr lang="en-US" sz="2400" dirty="0">
                <a:solidFill>
                  <a:srgbClr val="000000"/>
                </a:solidFill>
                <a:latin typeface="Trebuchet MS Regular" charset="0"/>
                <a:ea typeface="Trebuchet MS Regular" charset="0"/>
                <a:cs typeface="Trebuchet MS Regular" charset="0"/>
                <a:sym typeface="Arial"/>
              </a:rPr>
              <a:t>test for </a:t>
            </a:r>
            <a:r>
              <a:rPr lang="en-US" sz="2400" dirty="0" smtClean="0">
                <a:solidFill>
                  <a:srgbClr val="000000"/>
                </a:solidFill>
                <a:latin typeface="Trebuchet MS Regular" charset="0"/>
                <a:ea typeface="Trebuchet MS Regular" charset="0"/>
                <a:cs typeface="Trebuchet MS Regular" charset="0"/>
                <a:sym typeface="Arial"/>
              </a:rPr>
              <a:t>finalization if uncertain</a:t>
            </a:r>
          </a:p>
          <a:p>
            <a:pPr marL="999067"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c</a:t>
            </a:r>
            <a:r>
              <a:rPr lang="en-US" sz="2400" dirty="0" smtClean="0">
                <a:solidFill>
                  <a:srgbClr val="000000"/>
                </a:solidFill>
                <a:latin typeface="Trebuchet MS Regular" charset="0"/>
                <a:ea typeface="Trebuchet MS Regular" charset="0"/>
                <a:cs typeface="Trebuchet MS Regular" charset="0"/>
                <a:sym typeface="Arial"/>
              </a:rPr>
              <a:t>alling </a:t>
            </a:r>
            <a:r>
              <a:rPr lang="en-US" sz="2400" dirty="0">
                <a:solidFill>
                  <a:srgbClr val="000000"/>
                </a:solidFill>
                <a:latin typeface="Menlo" charset="0"/>
                <a:ea typeface="Menlo" charset="0"/>
                <a:cs typeface="Menlo" charset="0"/>
                <a:sym typeface="Arial"/>
              </a:rPr>
              <a:t>Finalize</a:t>
            </a:r>
            <a:r>
              <a:rPr lang="en-US" sz="2400" dirty="0" smtClean="0">
                <a:solidFill>
                  <a:srgbClr val="000000"/>
                </a:solidFill>
                <a:latin typeface="Menlo" charset="0"/>
                <a:ea typeface="Menlo" charset="0"/>
                <a:cs typeface="Menlo" charset="0"/>
                <a:sym typeface="Arial"/>
              </a:rPr>
              <a:t>() </a:t>
            </a:r>
            <a:r>
              <a:rPr lang="en-US" sz="2400" dirty="0" smtClean="0">
                <a:solidFill>
                  <a:srgbClr val="000000"/>
                </a:solidFill>
                <a:latin typeface="Trebuchet MS Regular" charset="0"/>
                <a:ea typeface="Trebuchet MS Regular" charset="0"/>
                <a:cs typeface="Trebuchet MS Regular" charset="0"/>
                <a:sym typeface="Arial"/>
              </a:rPr>
              <a:t>more than once exits the interpreter with an error and may crash C/C++/Fortran modules</a:t>
            </a:r>
            <a:endParaRPr lang="en-US" sz="2400" dirty="0">
              <a:solidFill>
                <a:srgbClr val="000000"/>
              </a:solidFill>
              <a:latin typeface="Trebuchet MS Regular" charset="0"/>
              <a:ea typeface="Trebuchet MS Regular" charset="0"/>
              <a:cs typeface="Trebuchet MS Regular" charset="0"/>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533401" y="215590"/>
            <a:ext cx="9626599"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and program structure</a:t>
            </a:r>
            <a:endParaRPr lang="en-US" sz="3600" dirty="0">
              <a:solidFill>
                <a:srgbClr val="000000"/>
              </a:solidFill>
              <a:latin typeface="Trebuchet MS Regular" charset="0"/>
              <a:ea typeface="Trebuchet MS Regular" charset="0"/>
              <a:cs typeface="Trebuchet MS Regular" charset="0"/>
              <a:sym typeface="Arial"/>
            </a:endParaRPr>
          </a:p>
        </p:txBody>
      </p:sp>
      <p:sp>
        <p:nvSpPr>
          <p:cNvPr id="384" name="Shape 384"/>
          <p:cNvSpPr txBox="1">
            <a:spLocks noGrp="1"/>
          </p:cNvSpPr>
          <p:nvPr>
            <p:ph type="body" idx="1"/>
          </p:nvPr>
        </p:nvSpPr>
        <p:spPr>
          <a:xfrm>
            <a:off x="533401" y="1115122"/>
            <a:ext cx="9480394" cy="5562600"/>
          </a:xfrm>
          <a:prstGeom prst="rect">
            <a:avLst/>
          </a:prstGeom>
        </p:spPr>
        <p:txBody>
          <a:bodyPr lIns="38100" tIns="38100" rIns="38100" bIns="38100" anchor="t" anchorCtr="0">
            <a:noAutofit/>
          </a:bodyPr>
          <a:lstStyle/>
          <a:p>
            <a:pPr marL="618067" marR="0" lvl="0" indent="-457200" defTabSz="914400" eaLnBrk="1" fontAlgn="auto" latinLnBrk="0" hangingPunct="1">
              <a:lnSpc>
                <a:spcPct val="100000"/>
              </a:lnSpc>
              <a:spcBef>
                <a:spcPts val="0"/>
              </a:spcBef>
              <a:spcAft>
                <a:spcPts val="0"/>
              </a:spcAft>
              <a:buClr>
                <a:srgbClr val="000000"/>
              </a:buClr>
              <a:buSzPct val="90000"/>
              <a:buFont typeface="Courier New" charset="0"/>
              <a:buChar char="o"/>
              <a:tabLst/>
              <a:defRPr/>
            </a:pPr>
            <a:r>
              <a:rPr lang="en-US" sz="2400" dirty="0" smtClean="0">
                <a:solidFill>
                  <a:srgbClr val="000000"/>
                </a:solidFill>
                <a:latin typeface="Trebuchet MS Regular" charset="0"/>
                <a:ea typeface="Trebuchet MS Regular" charset="0"/>
                <a:cs typeface="Trebuchet MS Regular" charset="0"/>
                <a:sym typeface="Arial"/>
              </a:rPr>
              <a:t>Any code, even if after </a:t>
            </a:r>
            <a:r>
              <a:rPr lang="en-US" sz="2400" dirty="0" err="1" smtClean="0">
                <a:solidFill>
                  <a:srgbClr val="000000"/>
                </a:solidFill>
                <a:latin typeface="Trebuchet MS Regular" charset="0"/>
                <a:ea typeface="Trebuchet MS Regular" charset="0"/>
                <a:cs typeface="Trebuchet MS Regular" charset="0"/>
                <a:sym typeface="Arial"/>
              </a:rPr>
              <a:t>MPI.Init</a:t>
            </a:r>
            <a:r>
              <a:rPr lang="en-US" sz="2400" dirty="0" smtClean="0">
                <a:solidFill>
                  <a:srgbClr val="000000"/>
                </a:solidFill>
                <a:latin typeface="Trebuchet MS Regular" charset="0"/>
                <a:ea typeface="Trebuchet MS Regular" charset="0"/>
                <a:cs typeface="Trebuchet MS Regular" charset="0"/>
                <a:sym typeface="Arial"/>
              </a:rPr>
              <a:t>(), unless reserved to a given rank will run on all ranks:</a:t>
            </a:r>
            <a:r>
              <a:rPr lang="en-US" sz="2400" dirty="0">
                <a:solidFill>
                  <a:srgbClr val="000000"/>
                </a:solidFill>
                <a:latin typeface="Menlo" charset="0"/>
                <a:ea typeface="Menlo" charset="0"/>
                <a:cs typeface="Menlo" charset="0"/>
                <a:sym typeface="Arial"/>
              </a:rPr>
              <a:t/>
            </a:r>
            <a:br>
              <a:rPr lang="en-US" sz="2400" dirty="0">
                <a:solidFill>
                  <a:srgbClr val="000000"/>
                </a:solidFill>
                <a:latin typeface="Menlo" charset="0"/>
                <a:ea typeface="Menlo" charset="0"/>
                <a:cs typeface="Menlo" charset="0"/>
                <a:sym typeface="Arial"/>
              </a:rPr>
            </a:br>
            <a:endParaRPr lang="en-US" sz="2000" dirty="0" smtClean="0">
              <a:solidFill>
                <a:srgbClr val="000000"/>
              </a:solidFill>
              <a:latin typeface="Menlo" charset="0"/>
              <a:ea typeface="Menlo" charset="0"/>
              <a:cs typeface="Menlo" charset="0"/>
              <a:sym typeface="Arial"/>
            </a:endParaRPr>
          </a:p>
          <a:p>
            <a:pPr marL="160867" marR="0" lvl="0" indent="0" defTabSz="914400" eaLnBrk="1" fontAlgn="auto" latinLnBrk="0" hangingPunct="1">
              <a:lnSpc>
                <a:spcPct val="100000"/>
              </a:lnSpc>
              <a:spcBef>
                <a:spcPts val="0"/>
              </a:spcBef>
              <a:spcAft>
                <a:spcPts val="0"/>
              </a:spcAft>
              <a:buClr>
                <a:srgbClr val="000000"/>
              </a:buClr>
              <a:buSzPct val="90000"/>
              <a:buNone/>
              <a:tabLst/>
              <a:defRPr/>
            </a:pPr>
            <a:r>
              <a:rPr lang="en-US" sz="2000" dirty="0">
                <a:solidFill>
                  <a:srgbClr val="000000"/>
                </a:solidFill>
                <a:latin typeface="Menlo" charset="0"/>
                <a:ea typeface="Menlo" charset="0"/>
                <a:cs typeface="Menlo" charset="0"/>
                <a:sym typeface="Arial"/>
              </a:rPr>
              <a:t> </a:t>
            </a:r>
            <a:r>
              <a:rPr lang="en-US" sz="2000" dirty="0" smtClean="0">
                <a:solidFill>
                  <a:srgbClr val="000000"/>
                </a:solidFill>
                <a:latin typeface="Menlo" charset="0"/>
                <a:ea typeface="Menlo" charset="0"/>
                <a:cs typeface="Menlo" charset="0"/>
                <a:sym typeface="Arial"/>
              </a:rPr>
              <a:t>   </a:t>
            </a:r>
            <a:r>
              <a:rPr lang="en-US" sz="2000" dirty="0" smtClean="0">
                <a:solidFill>
                  <a:schemeClr val="bg2">
                    <a:lumMod val="10000"/>
                  </a:schemeClr>
                </a:solidFill>
                <a:latin typeface="Menlo" charset="0"/>
                <a:ea typeface="Menlo" charset="0"/>
                <a:cs typeface="Menlo" charset="0"/>
                <a:sym typeface="Arial"/>
              </a:rPr>
              <a:t>from mpi4py import MPI</a:t>
            </a:r>
          </a:p>
          <a:p>
            <a:pPr marL="160867" marR="0" lvl="0" indent="0" defTabSz="914400" eaLnBrk="1" fontAlgn="auto" latinLnBrk="0" hangingPunct="1">
              <a:lnSpc>
                <a:spcPct val="100000"/>
              </a:lnSpc>
              <a:spcBef>
                <a:spcPts val="0"/>
              </a:spcBef>
              <a:spcAft>
                <a:spcPts val="0"/>
              </a:spcAft>
              <a:buClr>
                <a:srgbClr val="000000"/>
              </a:buClr>
              <a:buSzPct val="90000"/>
              <a:buNone/>
              <a:tabLst/>
              <a:defRPr/>
            </a:pPr>
            <a:endParaRPr lang="en-US" sz="2000" dirty="0" smtClean="0">
              <a:solidFill>
                <a:schemeClr val="bg2">
                  <a:lumMod val="10000"/>
                </a:schemeClr>
              </a:solidFill>
              <a:latin typeface="Menlo" charset="0"/>
              <a:ea typeface="Menlo" charset="0"/>
              <a:cs typeface="Menlo" charset="0"/>
              <a:sym typeface="Arial"/>
            </a:endParaRPr>
          </a:p>
          <a:p>
            <a:pPr marL="160867" marR="0" lvl="0" indent="0" defTabSz="914400" eaLnBrk="1" fontAlgn="auto" latinLnBrk="0" hangingPunct="1">
              <a:lnSpc>
                <a:spcPct val="100000"/>
              </a:lnSpc>
              <a:spcBef>
                <a:spcPts val="0"/>
              </a:spcBef>
              <a:spcAft>
                <a:spcPts val="0"/>
              </a:spcAft>
              <a:buClr>
                <a:srgbClr val="000000"/>
              </a:buClr>
              <a:buSzPct val="90000"/>
              <a:buNone/>
              <a:tabLst/>
              <a:defRPr/>
            </a:pPr>
            <a:r>
              <a:rPr lang="en-US" sz="2000" dirty="0" smtClean="0">
                <a:solidFill>
                  <a:schemeClr val="bg2">
                    <a:lumMod val="10000"/>
                  </a:schemeClr>
                </a:solidFill>
                <a:latin typeface="Menlo" charset="0"/>
                <a:ea typeface="Menlo" charset="0"/>
                <a:cs typeface="Menlo" charset="0"/>
              </a:rPr>
              <a:t>    </a:t>
            </a:r>
            <a:r>
              <a:rPr lang="en-US" sz="2000" dirty="0" err="1" smtClean="0">
                <a:solidFill>
                  <a:schemeClr val="bg2">
                    <a:lumMod val="10000"/>
                  </a:schemeClr>
                </a:solidFill>
                <a:latin typeface="Menlo" charset="0"/>
                <a:ea typeface="Menlo" charset="0"/>
                <a:cs typeface="Menlo" charset="0"/>
              </a:rPr>
              <a:t>comm</a:t>
            </a:r>
            <a:r>
              <a:rPr lang="en-US" sz="2000" dirty="0" smtClean="0">
                <a:solidFill>
                  <a:schemeClr val="bg2">
                    <a:lumMod val="10000"/>
                  </a:schemeClr>
                </a:solidFill>
                <a:latin typeface="Menlo" charset="0"/>
                <a:ea typeface="Menlo" charset="0"/>
                <a:cs typeface="Menlo" charset="0"/>
              </a:rPr>
              <a:t> </a:t>
            </a:r>
            <a:r>
              <a:rPr lang="en-US" sz="2000" dirty="0">
                <a:solidFill>
                  <a:schemeClr val="bg2">
                    <a:lumMod val="10000"/>
                  </a:schemeClr>
                </a:solidFill>
                <a:latin typeface="Menlo" charset="0"/>
                <a:ea typeface="Menlo" charset="0"/>
                <a:cs typeface="Menlo" charset="0"/>
              </a:rPr>
              <a:t>= </a:t>
            </a:r>
            <a:r>
              <a:rPr lang="en-US" sz="2000" dirty="0" smtClean="0">
                <a:solidFill>
                  <a:schemeClr val="bg2">
                    <a:lumMod val="10000"/>
                  </a:schemeClr>
                </a:solidFill>
                <a:latin typeface="Menlo" charset="0"/>
                <a:ea typeface="Menlo" charset="0"/>
                <a:cs typeface="Menlo" charset="0"/>
              </a:rPr>
              <a:t>MPI.COMM_WORLD</a:t>
            </a:r>
          </a:p>
          <a:p>
            <a:pPr marL="160867" marR="0" lvl="0" indent="0" defTabSz="914400" eaLnBrk="1" fontAlgn="auto" latinLnBrk="0" hangingPunct="1">
              <a:lnSpc>
                <a:spcPct val="100000"/>
              </a:lnSpc>
              <a:spcBef>
                <a:spcPts val="0"/>
              </a:spcBef>
              <a:spcAft>
                <a:spcPts val="0"/>
              </a:spcAft>
              <a:buClr>
                <a:srgbClr val="000000"/>
              </a:buClr>
              <a:buSzPct val="90000"/>
              <a:buNone/>
              <a:tabLst/>
              <a:defRPr/>
            </a:pPr>
            <a:r>
              <a:rPr lang="en-US" sz="2000" dirty="0">
                <a:solidFill>
                  <a:schemeClr val="bg2">
                    <a:lumMod val="10000"/>
                  </a:schemeClr>
                </a:solidFill>
                <a:latin typeface="Menlo" charset="0"/>
                <a:ea typeface="Menlo" charset="0"/>
                <a:cs typeface="Menlo" charset="0"/>
              </a:rPr>
              <a:t> </a:t>
            </a:r>
            <a:r>
              <a:rPr lang="en-US" sz="2000" dirty="0" smtClean="0">
                <a:solidFill>
                  <a:schemeClr val="bg2">
                    <a:lumMod val="10000"/>
                  </a:schemeClr>
                </a:solidFill>
                <a:latin typeface="Menlo" charset="0"/>
                <a:ea typeface="Menlo" charset="0"/>
                <a:cs typeface="Menlo" charset="0"/>
              </a:rPr>
              <a:t>   rank </a:t>
            </a:r>
            <a:r>
              <a:rPr lang="en-US" sz="2000" dirty="0">
                <a:solidFill>
                  <a:schemeClr val="bg2">
                    <a:lumMod val="10000"/>
                  </a:schemeClr>
                </a:solidFill>
                <a:latin typeface="Menlo" charset="0"/>
                <a:ea typeface="Menlo" charset="0"/>
                <a:cs typeface="Menlo" charset="0"/>
              </a:rPr>
              <a:t>= </a:t>
            </a:r>
            <a:r>
              <a:rPr lang="en-US" sz="2000" dirty="0" err="1">
                <a:solidFill>
                  <a:schemeClr val="bg2">
                    <a:lumMod val="10000"/>
                  </a:schemeClr>
                </a:solidFill>
                <a:latin typeface="Menlo" charset="0"/>
                <a:ea typeface="Menlo" charset="0"/>
                <a:cs typeface="Menlo" charset="0"/>
              </a:rPr>
              <a:t>comm.Get_rank</a:t>
            </a:r>
            <a:r>
              <a:rPr lang="en-US" sz="2000" dirty="0" smtClean="0">
                <a:solidFill>
                  <a:schemeClr val="bg2">
                    <a:lumMod val="10000"/>
                  </a:schemeClr>
                </a:solidFill>
                <a:latin typeface="Menlo" charset="0"/>
                <a:ea typeface="Menlo" charset="0"/>
                <a:cs typeface="Menlo" charset="0"/>
              </a:rPr>
              <a:t>()</a:t>
            </a:r>
          </a:p>
          <a:p>
            <a:pPr marL="160867" marR="0" lvl="0" indent="0" defTabSz="914400" eaLnBrk="1" fontAlgn="auto" latinLnBrk="0" hangingPunct="1">
              <a:lnSpc>
                <a:spcPct val="100000"/>
              </a:lnSpc>
              <a:spcBef>
                <a:spcPts val="0"/>
              </a:spcBef>
              <a:spcAft>
                <a:spcPts val="0"/>
              </a:spcAft>
              <a:buClr>
                <a:srgbClr val="000000"/>
              </a:buClr>
              <a:buSzPct val="90000"/>
              <a:buNone/>
              <a:tabLst/>
              <a:defRPr/>
            </a:pPr>
            <a:r>
              <a:rPr lang="en-US" sz="2000" dirty="0">
                <a:solidFill>
                  <a:schemeClr val="bg2">
                    <a:lumMod val="10000"/>
                  </a:schemeClr>
                </a:solidFill>
                <a:latin typeface="Menlo" charset="0"/>
                <a:ea typeface="Menlo" charset="0"/>
                <a:cs typeface="Menlo" charset="0"/>
              </a:rPr>
              <a:t> </a:t>
            </a:r>
            <a:r>
              <a:rPr lang="en-US" sz="2000" dirty="0" smtClean="0">
                <a:solidFill>
                  <a:schemeClr val="bg2">
                    <a:lumMod val="10000"/>
                  </a:schemeClr>
                </a:solidFill>
                <a:latin typeface="Menlo" charset="0"/>
                <a:ea typeface="Menlo" charset="0"/>
                <a:cs typeface="Menlo" charset="0"/>
              </a:rPr>
              <a:t>   </a:t>
            </a:r>
            <a:r>
              <a:rPr lang="en-US" sz="2000" dirty="0" err="1" smtClean="0">
                <a:solidFill>
                  <a:schemeClr val="bg2">
                    <a:lumMod val="10000"/>
                  </a:schemeClr>
                </a:solidFill>
                <a:latin typeface="Menlo" charset="0"/>
                <a:ea typeface="Menlo" charset="0"/>
                <a:cs typeface="Menlo" charset="0"/>
              </a:rPr>
              <a:t>mpisize</a:t>
            </a:r>
            <a:r>
              <a:rPr lang="en-US" sz="2000" dirty="0" smtClean="0">
                <a:solidFill>
                  <a:schemeClr val="bg2">
                    <a:lumMod val="10000"/>
                  </a:schemeClr>
                </a:solidFill>
                <a:latin typeface="Menlo" charset="0"/>
                <a:ea typeface="Menlo" charset="0"/>
                <a:cs typeface="Menlo" charset="0"/>
              </a:rPr>
              <a:t> </a:t>
            </a:r>
            <a:r>
              <a:rPr lang="en-US" sz="2000" dirty="0">
                <a:solidFill>
                  <a:schemeClr val="bg2">
                    <a:lumMod val="10000"/>
                  </a:schemeClr>
                </a:solidFill>
                <a:latin typeface="Menlo" charset="0"/>
                <a:ea typeface="Menlo" charset="0"/>
                <a:cs typeface="Menlo" charset="0"/>
              </a:rPr>
              <a:t>= </a:t>
            </a:r>
            <a:r>
              <a:rPr lang="en-US" sz="2000" dirty="0" err="1">
                <a:solidFill>
                  <a:schemeClr val="bg2">
                    <a:lumMod val="10000"/>
                  </a:schemeClr>
                </a:solidFill>
                <a:latin typeface="Menlo" charset="0"/>
                <a:ea typeface="Menlo" charset="0"/>
                <a:cs typeface="Menlo" charset="0"/>
              </a:rPr>
              <a:t>comm.Get_size</a:t>
            </a:r>
            <a:r>
              <a:rPr lang="en-US" sz="2000" dirty="0" smtClean="0">
                <a:solidFill>
                  <a:schemeClr val="bg2">
                    <a:lumMod val="10000"/>
                  </a:schemeClr>
                </a:solidFill>
                <a:latin typeface="Menlo" charset="0"/>
                <a:ea typeface="Menlo" charset="0"/>
                <a:cs typeface="Menlo" charset="0"/>
              </a:rPr>
              <a:t>()</a:t>
            </a:r>
          </a:p>
          <a:p>
            <a:pPr marL="160867" marR="0" lvl="0" indent="0" defTabSz="914400" eaLnBrk="1" fontAlgn="auto" latinLnBrk="0" hangingPunct="1">
              <a:lnSpc>
                <a:spcPct val="100000"/>
              </a:lnSpc>
              <a:spcBef>
                <a:spcPts val="0"/>
              </a:spcBef>
              <a:spcAft>
                <a:spcPts val="0"/>
              </a:spcAft>
              <a:buClr>
                <a:srgbClr val="000000"/>
              </a:buClr>
              <a:buSzPct val="90000"/>
              <a:buNone/>
              <a:tabLst/>
              <a:defRPr/>
            </a:pPr>
            <a:endParaRPr lang="en-US" sz="2000" dirty="0" smtClean="0">
              <a:solidFill>
                <a:schemeClr val="bg2">
                  <a:lumMod val="10000"/>
                </a:schemeClr>
              </a:solidFill>
              <a:latin typeface="Menlo" charset="0"/>
              <a:ea typeface="Menlo" charset="0"/>
              <a:cs typeface="Menlo" charset="0"/>
            </a:endParaRPr>
          </a:p>
          <a:p>
            <a:pPr marL="160867" marR="0" lvl="0" indent="0" defTabSz="914400" eaLnBrk="1" fontAlgn="auto" latinLnBrk="0" hangingPunct="1">
              <a:lnSpc>
                <a:spcPct val="100000"/>
              </a:lnSpc>
              <a:spcBef>
                <a:spcPts val="0"/>
              </a:spcBef>
              <a:spcAft>
                <a:spcPts val="0"/>
              </a:spcAft>
              <a:buClr>
                <a:srgbClr val="000000"/>
              </a:buClr>
              <a:buSzPct val="90000"/>
              <a:buNone/>
              <a:tabLst/>
              <a:defRPr/>
            </a:pPr>
            <a:r>
              <a:rPr lang="en-US" sz="2000" dirty="0" smtClean="0">
                <a:solidFill>
                  <a:schemeClr val="bg2">
                    <a:lumMod val="10000"/>
                  </a:schemeClr>
                </a:solidFill>
                <a:latin typeface="Menlo" charset="0"/>
                <a:ea typeface="Menlo" charset="0"/>
                <a:cs typeface="Menlo" charset="0"/>
                <a:sym typeface="Arial"/>
              </a:rPr>
              <a:t>    if rank%2 == 0:</a:t>
            </a:r>
            <a:br>
              <a:rPr lang="en-US" sz="2000" dirty="0" smtClean="0">
                <a:solidFill>
                  <a:schemeClr val="bg2">
                    <a:lumMod val="10000"/>
                  </a:schemeClr>
                </a:solidFill>
                <a:latin typeface="Menlo" charset="0"/>
                <a:ea typeface="Menlo" charset="0"/>
                <a:cs typeface="Menlo" charset="0"/>
                <a:sym typeface="Arial"/>
              </a:rPr>
            </a:br>
            <a:r>
              <a:rPr lang="en-US" sz="2000" dirty="0" smtClean="0">
                <a:solidFill>
                  <a:schemeClr val="bg2">
                    <a:lumMod val="10000"/>
                  </a:schemeClr>
                </a:solidFill>
                <a:latin typeface="Menlo" charset="0"/>
                <a:ea typeface="Menlo" charset="0"/>
                <a:cs typeface="Menlo" charset="0"/>
                <a:sym typeface="Arial"/>
              </a:rPr>
              <a:t>      </a:t>
            </a:r>
            <a:r>
              <a:rPr lang="en-US" sz="2000" dirty="0">
                <a:solidFill>
                  <a:schemeClr val="bg2">
                    <a:lumMod val="10000"/>
                  </a:schemeClr>
                </a:solidFill>
                <a:latin typeface="Menlo" charset="0"/>
                <a:ea typeface="Menlo" charset="0"/>
                <a:cs typeface="Menlo" charset="0"/>
                <a:sym typeface="Arial"/>
              </a:rPr>
              <a:t>print(“Hello from </a:t>
            </a:r>
            <a:r>
              <a:rPr lang="en-US" sz="2000" dirty="0" smtClean="0">
                <a:solidFill>
                  <a:schemeClr val="bg2">
                    <a:lumMod val="10000"/>
                  </a:schemeClr>
                </a:solidFill>
                <a:latin typeface="Menlo" charset="0"/>
                <a:ea typeface="Menlo" charset="0"/>
                <a:cs typeface="Menlo" charset="0"/>
                <a:sym typeface="Arial"/>
              </a:rPr>
              <a:t>an even rank: %d</a:t>
            </a:r>
            <a:r>
              <a:rPr lang="en-US" sz="2000" dirty="0">
                <a:solidFill>
                  <a:schemeClr val="bg2">
                    <a:lumMod val="10000"/>
                  </a:schemeClr>
                </a:solidFill>
                <a:latin typeface="Menlo" charset="0"/>
                <a:ea typeface="Menlo" charset="0"/>
                <a:cs typeface="Menlo" charset="0"/>
                <a:sym typeface="Arial"/>
              </a:rPr>
              <a:t>” %(rank</a:t>
            </a:r>
            <a:r>
              <a:rPr lang="en-US" sz="2000" dirty="0" smtClean="0">
                <a:solidFill>
                  <a:schemeClr val="bg2">
                    <a:lumMod val="10000"/>
                  </a:schemeClr>
                </a:solidFill>
                <a:latin typeface="Menlo" charset="0"/>
                <a:ea typeface="Menlo" charset="0"/>
                <a:cs typeface="Menlo" charset="0"/>
                <a:sym typeface="Arial"/>
              </a:rPr>
              <a:t>))</a:t>
            </a:r>
          </a:p>
          <a:p>
            <a:pPr marL="160867" marR="0" lvl="0" indent="0" defTabSz="914400" eaLnBrk="1" fontAlgn="auto" latinLnBrk="0" hangingPunct="1">
              <a:lnSpc>
                <a:spcPct val="100000"/>
              </a:lnSpc>
              <a:spcBef>
                <a:spcPts val="0"/>
              </a:spcBef>
              <a:spcAft>
                <a:spcPts val="0"/>
              </a:spcAft>
              <a:buClr>
                <a:srgbClr val="000000"/>
              </a:buClr>
              <a:buSzPct val="90000"/>
              <a:buNone/>
              <a:tabLst/>
              <a:defRPr/>
            </a:pPr>
            <a:endParaRPr lang="en-US" sz="2000" dirty="0" smtClean="0">
              <a:solidFill>
                <a:schemeClr val="bg2">
                  <a:lumMod val="10000"/>
                </a:schemeClr>
              </a:solidFill>
              <a:latin typeface="Menlo" charset="0"/>
              <a:ea typeface="Menlo" charset="0"/>
              <a:cs typeface="Menlo" charset="0"/>
              <a:sym typeface="Arial"/>
            </a:endParaRPr>
          </a:p>
          <a:p>
            <a:pPr marL="160867" lvl="0" indent="0" defTabSz="914400">
              <a:buClr>
                <a:srgbClr val="000000"/>
              </a:buClr>
              <a:buSzPct val="90000"/>
              <a:buNone/>
            </a:pPr>
            <a:r>
              <a:rPr lang="en-US" sz="2000" dirty="0" smtClean="0">
                <a:solidFill>
                  <a:schemeClr val="bg2">
                    <a:lumMod val="10000"/>
                  </a:schemeClr>
                </a:solidFill>
                <a:latin typeface="Menlo" charset="0"/>
                <a:ea typeface="Menlo" charset="0"/>
                <a:cs typeface="Menlo" charset="0"/>
                <a:sym typeface="Arial"/>
              </a:rPr>
              <a:t>    </a:t>
            </a:r>
            <a:r>
              <a:rPr lang="en-US" sz="2000" dirty="0" err="1" smtClean="0">
                <a:solidFill>
                  <a:schemeClr val="bg2">
                    <a:lumMod val="10000"/>
                  </a:schemeClr>
                </a:solidFill>
                <a:latin typeface="Menlo" charset="0"/>
                <a:ea typeface="Menlo" charset="0"/>
                <a:cs typeface="Menlo" charset="0"/>
                <a:sym typeface="Arial"/>
              </a:rPr>
              <a:t>comm.Barrier</a:t>
            </a:r>
            <a:r>
              <a:rPr lang="en-US" sz="2000" dirty="0" smtClean="0">
                <a:solidFill>
                  <a:schemeClr val="bg2">
                    <a:lumMod val="10000"/>
                  </a:schemeClr>
                </a:solidFill>
                <a:latin typeface="Menlo" charset="0"/>
                <a:ea typeface="Menlo" charset="0"/>
                <a:cs typeface="Menlo" charset="0"/>
                <a:sym typeface="Arial"/>
              </a:rPr>
              <a:t>()</a:t>
            </a:r>
          </a:p>
          <a:p>
            <a:pPr marL="160867" lvl="0" indent="0" defTabSz="914400">
              <a:buClr>
                <a:srgbClr val="000000"/>
              </a:buClr>
              <a:buSzPct val="90000"/>
              <a:buNone/>
            </a:pPr>
            <a:endParaRPr lang="en-US" sz="2000" dirty="0" smtClean="0">
              <a:solidFill>
                <a:schemeClr val="bg2">
                  <a:lumMod val="10000"/>
                </a:schemeClr>
              </a:solidFill>
              <a:latin typeface="Menlo" charset="0"/>
              <a:ea typeface="Menlo" charset="0"/>
              <a:cs typeface="Menlo" charset="0"/>
              <a:sym typeface="Arial"/>
            </a:endParaRPr>
          </a:p>
          <a:p>
            <a:pPr marL="160867" lvl="0" indent="0" defTabSz="914400">
              <a:buClr>
                <a:srgbClr val="000000"/>
              </a:buClr>
              <a:buSzPct val="90000"/>
              <a:buNone/>
            </a:pPr>
            <a:r>
              <a:rPr lang="en-US" sz="2000" dirty="0" smtClean="0">
                <a:solidFill>
                  <a:schemeClr val="bg2">
                    <a:lumMod val="10000"/>
                  </a:schemeClr>
                </a:solidFill>
                <a:latin typeface="Menlo" charset="0"/>
                <a:ea typeface="Menlo" charset="0"/>
                <a:cs typeface="Menlo" charset="0"/>
                <a:sym typeface="Arial"/>
              </a:rPr>
              <a:t>    print(“Goodbye from rank %d” %(rank))</a:t>
            </a:r>
          </a:p>
        </p:txBody>
      </p:sp>
    </p:spTree>
    <p:extLst>
      <p:ext uri="{BB962C8B-B14F-4D97-AF65-F5344CB8AC3E}">
        <p14:creationId xmlns:p14="http://schemas.microsoft.com/office/powerpoint/2010/main" val="699534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533401" y="215590"/>
            <a:ext cx="9626599"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and datatypes</a:t>
            </a:r>
            <a:endParaRPr lang="en-US" sz="3600" dirty="0">
              <a:solidFill>
                <a:srgbClr val="000000"/>
              </a:solidFill>
              <a:latin typeface="Trebuchet MS Regular" charset="0"/>
              <a:ea typeface="Trebuchet MS Regular" charset="0"/>
              <a:cs typeface="Trebuchet MS Regular" charset="0"/>
              <a:sym typeface="Arial"/>
            </a:endParaRPr>
          </a:p>
        </p:txBody>
      </p:sp>
      <p:sp>
        <p:nvSpPr>
          <p:cNvPr id="384" name="Shape 384"/>
          <p:cNvSpPr txBox="1">
            <a:spLocks noGrp="1"/>
          </p:cNvSpPr>
          <p:nvPr>
            <p:ph type="body" idx="1"/>
          </p:nvPr>
        </p:nvSpPr>
        <p:spPr>
          <a:xfrm>
            <a:off x="78060" y="981308"/>
            <a:ext cx="10081940" cy="5562600"/>
          </a:xfrm>
          <a:prstGeom prst="rect">
            <a:avLst/>
          </a:prstGeom>
        </p:spPr>
        <p:txBody>
          <a:bodyPr lIns="38100" tIns="38100" rIns="38100" bIns="38100" anchor="t" anchorCtr="0">
            <a:noAutofit/>
          </a:bodyPr>
          <a:lstStyle/>
          <a:p>
            <a:pPr marL="618067" lvl="0" indent="-457200">
              <a:buClr>
                <a:srgbClr val="000000"/>
              </a:buClr>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Python </a:t>
            </a:r>
            <a:r>
              <a:rPr lang="en-US" sz="2400" dirty="0">
                <a:solidFill>
                  <a:schemeClr val="bg2">
                    <a:lumMod val="10000"/>
                  </a:schemeClr>
                </a:solidFill>
                <a:latin typeface="Trebuchet MS Regular" charset="0"/>
                <a:ea typeface="Trebuchet MS Regular" charset="0"/>
                <a:cs typeface="Trebuchet MS Regular" charset="0"/>
                <a:sym typeface="Arial"/>
              </a:rPr>
              <a:t>objects</a:t>
            </a:r>
            <a:r>
              <a:rPr lang="en-US" sz="2400" dirty="0" smtClean="0">
                <a:solidFill>
                  <a:schemeClr val="bg2">
                    <a:lumMod val="10000"/>
                  </a:schemeClr>
                </a:solidFill>
                <a:latin typeface="Trebuchet MS Regular" charset="0"/>
                <a:ea typeface="Trebuchet MS Regular" charset="0"/>
                <a:cs typeface="Trebuchet MS Regular" charset="0"/>
                <a:sym typeface="Arial"/>
              </a:rPr>
              <a:t>, unless they </a:t>
            </a:r>
            <a:r>
              <a:rPr lang="en-US" sz="2400" dirty="0" smtClean="0">
                <a:solidFill>
                  <a:schemeClr val="bg2">
                    <a:lumMod val="10000"/>
                  </a:schemeClr>
                </a:solidFill>
                <a:latin typeface="Trebuchet MS Regular" charset="0"/>
                <a:ea typeface="Trebuchet MS Regular" charset="0"/>
                <a:cs typeface="Trebuchet MS Regular" charset="0"/>
                <a:sym typeface="Arial"/>
              </a:rPr>
              <a:t>conform to a C </a:t>
            </a:r>
            <a:r>
              <a:rPr lang="en-US" sz="2400" dirty="0" smtClean="0">
                <a:solidFill>
                  <a:schemeClr val="bg2">
                    <a:lumMod val="10000"/>
                  </a:schemeClr>
                </a:solidFill>
                <a:latin typeface="Trebuchet MS Regular" charset="0"/>
                <a:ea typeface="Trebuchet MS Regular" charset="0"/>
                <a:cs typeface="Trebuchet MS Regular" charset="0"/>
                <a:sym typeface="Arial"/>
              </a:rPr>
              <a:t>data </a:t>
            </a:r>
            <a:r>
              <a:rPr lang="en-US" sz="2400" dirty="0" smtClean="0">
                <a:solidFill>
                  <a:schemeClr val="bg2">
                    <a:lumMod val="10000"/>
                  </a:schemeClr>
                </a:solidFill>
                <a:latin typeface="Trebuchet MS Regular" charset="0"/>
                <a:ea typeface="Trebuchet MS Regular" charset="0"/>
                <a:cs typeface="Trebuchet MS Regular" charset="0"/>
                <a:sym typeface="Arial"/>
              </a:rPr>
              <a:t>type, </a:t>
            </a:r>
            <a:r>
              <a:rPr lang="en-US" sz="2400" dirty="0" smtClean="0">
                <a:solidFill>
                  <a:schemeClr val="bg2">
                    <a:lumMod val="10000"/>
                  </a:schemeClr>
                </a:solidFill>
                <a:latin typeface="Trebuchet MS Regular" charset="0"/>
                <a:ea typeface="Trebuchet MS Regular" charset="0"/>
                <a:cs typeface="Trebuchet MS Regular" charset="0"/>
                <a:sym typeface="Arial"/>
              </a:rPr>
              <a:t>are pickled</a:t>
            </a:r>
          </a:p>
          <a:p>
            <a:pPr marL="939092" lvl="1" indent="-457200">
              <a:buClr>
                <a:srgbClr val="000000"/>
              </a:buClr>
              <a:buFont typeface="Arial" charset="0"/>
              <a:buChar char="•"/>
            </a:pPr>
            <a:r>
              <a:rPr lang="en-US" sz="2400" dirty="0">
                <a:solidFill>
                  <a:schemeClr val="bg2">
                    <a:lumMod val="10000"/>
                  </a:schemeClr>
                </a:solidFill>
                <a:latin typeface="Trebuchet MS Regular" charset="0"/>
                <a:ea typeface="Trebuchet MS Regular" charset="0"/>
                <a:cs typeface="Trebuchet MS Regular" charset="0"/>
                <a:sym typeface="Arial"/>
              </a:rPr>
              <a:t>p</a:t>
            </a:r>
            <a:r>
              <a:rPr lang="en-US" sz="2400" dirty="0" smtClean="0">
                <a:solidFill>
                  <a:schemeClr val="bg2">
                    <a:lumMod val="10000"/>
                  </a:schemeClr>
                </a:solidFill>
                <a:latin typeface="Trebuchet MS Regular" charset="0"/>
                <a:ea typeface="Trebuchet MS Regular" charset="0"/>
                <a:cs typeface="Trebuchet MS Regular" charset="0"/>
                <a:sym typeface="Arial"/>
              </a:rPr>
              <a:t>ickling </a:t>
            </a:r>
            <a:r>
              <a:rPr lang="en-US" sz="2400" dirty="0">
                <a:solidFill>
                  <a:schemeClr val="bg2">
                    <a:lumMod val="10000"/>
                  </a:schemeClr>
                </a:solidFill>
                <a:latin typeface="Trebuchet MS Regular" charset="0"/>
                <a:ea typeface="Trebuchet MS Regular" charset="0"/>
                <a:cs typeface="Trebuchet MS Regular" charset="0"/>
                <a:sym typeface="Arial"/>
              </a:rPr>
              <a:t>and </a:t>
            </a:r>
            <a:r>
              <a:rPr lang="en-US" sz="2400" dirty="0" err="1">
                <a:solidFill>
                  <a:schemeClr val="bg2">
                    <a:lumMod val="10000"/>
                  </a:schemeClr>
                </a:solidFill>
                <a:latin typeface="Trebuchet MS Regular" charset="0"/>
                <a:ea typeface="Trebuchet MS Regular" charset="0"/>
                <a:cs typeface="Trebuchet MS Regular" charset="0"/>
                <a:sym typeface="Arial"/>
              </a:rPr>
              <a:t>unpickling</a:t>
            </a:r>
            <a:r>
              <a:rPr lang="en-US" sz="2400" dirty="0">
                <a:solidFill>
                  <a:schemeClr val="bg2">
                    <a:lumMod val="10000"/>
                  </a:schemeClr>
                </a:solidFill>
                <a:latin typeface="Trebuchet MS Regular" charset="0"/>
                <a:ea typeface="Trebuchet MS Regular" charset="0"/>
                <a:cs typeface="Trebuchet MS Regular" charset="0"/>
                <a:sym typeface="Arial"/>
              </a:rPr>
              <a:t> have significant </a:t>
            </a:r>
            <a:r>
              <a:rPr lang="en-US" sz="2400" dirty="0" smtClean="0">
                <a:solidFill>
                  <a:schemeClr val="bg2">
                    <a:lumMod val="10000"/>
                  </a:schemeClr>
                </a:solidFill>
                <a:latin typeface="Trebuchet MS Regular" charset="0"/>
                <a:ea typeface="Trebuchet MS Regular" charset="0"/>
                <a:cs typeface="Trebuchet MS Regular" charset="0"/>
                <a:sym typeface="Arial"/>
              </a:rPr>
              <a:t>compute overhead</a:t>
            </a:r>
          </a:p>
          <a:p>
            <a:pPr marL="939092" lvl="1" indent="-457200">
              <a:buClr>
                <a:srgbClr val="000000"/>
              </a:buClr>
              <a:buFont typeface="Arial" charset="0"/>
              <a:buChar char="•"/>
            </a:pPr>
            <a:r>
              <a:rPr lang="en-US" sz="2400" dirty="0" smtClean="0">
                <a:solidFill>
                  <a:schemeClr val="bg2">
                    <a:lumMod val="10000"/>
                  </a:schemeClr>
                </a:solidFill>
                <a:latin typeface="Trebuchet MS Regular" charset="0"/>
                <a:ea typeface="Trebuchet MS Regular" charset="0"/>
                <a:cs typeface="Trebuchet MS Regular" charset="0"/>
                <a:sym typeface="Arial"/>
              </a:rPr>
              <a:t>overhead </a:t>
            </a:r>
            <a:r>
              <a:rPr lang="en-US" sz="2400" dirty="0">
                <a:solidFill>
                  <a:schemeClr val="bg2">
                    <a:lumMod val="10000"/>
                  </a:schemeClr>
                </a:solidFill>
                <a:latin typeface="Trebuchet MS Regular" charset="0"/>
                <a:ea typeface="Trebuchet MS Regular" charset="0"/>
                <a:cs typeface="Trebuchet MS Regular" charset="0"/>
                <a:sym typeface="Arial"/>
              </a:rPr>
              <a:t>impacts both senders and </a:t>
            </a:r>
            <a:r>
              <a:rPr lang="en-US" sz="2400" dirty="0" smtClean="0">
                <a:solidFill>
                  <a:schemeClr val="bg2">
                    <a:lumMod val="10000"/>
                  </a:schemeClr>
                </a:solidFill>
                <a:latin typeface="Trebuchet MS Regular" charset="0"/>
                <a:ea typeface="Trebuchet MS Regular" charset="0"/>
                <a:cs typeface="Trebuchet MS Regular" charset="0"/>
                <a:sym typeface="Arial"/>
              </a:rPr>
              <a:t>receivers</a:t>
            </a:r>
          </a:p>
          <a:p>
            <a:pPr marL="939092" lvl="1" indent="-457200">
              <a:buClr>
                <a:srgbClr val="000000"/>
              </a:buClr>
              <a:buFont typeface="Arial" charset="0"/>
              <a:buChar char="•"/>
            </a:pPr>
            <a:r>
              <a:rPr lang="en-US" sz="2400" dirty="0">
                <a:solidFill>
                  <a:schemeClr val="bg2">
                    <a:lumMod val="10000"/>
                  </a:schemeClr>
                </a:solidFill>
                <a:latin typeface="Trebuchet MS Regular" charset="0"/>
                <a:ea typeface="Trebuchet MS Regular" charset="0"/>
                <a:cs typeface="Trebuchet MS Regular" charset="0"/>
                <a:sym typeface="Arial"/>
              </a:rPr>
              <a:t>pickling may also increase the memory size of an </a:t>
            </a:r>
            <a:r>
              <a:rPr lang="en-US" sz="2400" dirty="0" smtClean="0">
                <a:solidFill>
                  <a:schemeClr val="bg2">
                    <a:lumMod val="10000"/>
                  </a:schemeClr>
                </a:solidFill>
                <a:latin typeface="Trebuchet MS Regular" charset="0"/>
                <a:ea typeface="Trebuchet MS Regular" charset="0"/>
                <a:cs typeface="Trebuchet MS Regular" charset="0"/>
                <a:sym typeface="Arial"/>
              </a:rPr>
              <a:t>object</a:t>
            </a:r>
          </a:p>
          <a:p>
            <a:pPr marL="939092" lvl="1" indent="-457200">
              <a:buClr>
                <a:srgbClr val="000000"/>
              </a:buClr>
              <a:buFont typeface="Arial" charset="0"/>
              <a:buChar char="•"/>
            </a:pPr>
            <a:r>
              <a:rPr lang="en-US" sz="2400" dirty="0" smtClean="0">
                <a:solidFill>
                  <a:schemeClr val="bg2">
                    <a:lumMod val="10000"/>
                  </a:schemeClr>
                </a:solidFill>
                <a:latin typeface="Trebuchet MS Regular" charset="0"/>
                <a:ea typeface="Trebuchet MS Regular" charset="0"/>
                <a:cs typeface="Trebuchet MS Regular" charset="0"/>
                <a:sym typeface="Arial"/>
              </a:rPr>
              <a:t>use </a:t>
            </a:r>
            <a:r>
              <a:rPr lang="en-US" sz="2400" dirty="0">
                <a:solidFill>
                  <a:schemeClr val="bg2">
                    <a:lumMod val="10000"/>
                  </a:schemeClr>
                </a:solidFill>
                <a:latin typeface="Trebuchet MS Regular" charset="0"/>
                <a:ea typeface="Trebuchet MS Regular" charset="0"/>
                <a:cs typeface="Trebuchet MS Regular" charset="0"/>
                <a:sym typeface="Arial"/>
              </a:rPr>
              <a:t>the lowercase </a:t>
            </a:r>
            <a:r>
              <a:rPr lang="en-US" sz="2400" dirty="0" smtClean="0">
                <a:solidFill>
                  <a:schemeClr val="bg2">
                    <a:lumMod val="10000"/>
                  </a:schemeClr>
                </a:solidFill>
                <a:latin typeface="Trebuchet MS Regular" charset="0"/>
                <a:ea typeface="Trebuchet MS Regular" charset="0"/>
                <a:cs typeface="Trebuchet MS Regular" charset="0"/>
                <a:sym typeface="Arial"/>
              </a:rPr>
              <a:t>methods, </a:t>
            </a:r>
            <a:r>
              <a:rPr lang="en-US" sz="2400" dirty="0" err="1">
                <a:solidFill>
                  <a:schemeClr val="bg2">
                    <a:lumMod val="10000"/>
                  </a:schemeClr>
                </a:solidFill>
                <a:latin typeface="Trebuchet MS Regular" charset="0"/>
                <a:ea typeface="Trebuchet MS Regular" charset="0"/>
                <a:cs typeface="Trebuchet MS Regular" charset="0"/>
                <a:sym typeface="Arial"/>
              </a:rPr>
              <a:t>eg</a:t>
            </a:r>
            <a:r>
              <a:rPr lang="en-US" sz="2400" dirty="0">
                <a:solidFill>
                  <a:schemeClr val="bg2">
                    <a:lumMod val="10000"/>
                  </a:schemeClr>
                </a:solidFill>
                <a:latin typeface="Trebuchet MS Regular" charset="0"/>
                <a:ea typeface="Trebuchet MS Regular" charset="0"/>
                <a:cs typeface="Trebuchet MS Regular" charset="0"/>
                <a:sym typeface="Arial"/>
              </a:rPr>
              <a:t>: </a:t>
            </a:r>
            <a:r>
              <a:rPr lang="en-US" sz="2000" dirty="0" err="1">
                <a:solidFill>
                  <a:schemeClr val="bg2">
                    <a:lumMod val="10000"/>
                  </a:schemeClr>
                </a:solidFill>
                <a:latin typeface="Menlo" charset="0"/>
                <a:ea typeface="Menlo" charset="0"/>
                <a:cs typeface="Menlo" charset="0"/>
                <a:sym typeface="Arial"/>
              </a:rPr>
              <a:t>recv</a:t>
            </a:r>
            <a:r>
              <a:rPr lang="en-US" sz="2000" dirty="0">
                <a:solidFill>
                  <a:schemeClr val="bg2">
                    <a:lumMod val="10000"/>
                  </a:schemeClr>
                </a:solidFill>
                <a:latin typeface="Menlo" charset="0"/>
                <a:ea typeface="Menlo" charset="0"/>
                <a:cs typeface="Menlo" charset="0"/>
                <a:sym typeface="Arial"/>
              </a:rPr>
              <a:t>(),send</a:t>
            </a:r>
            <a:r>
              <a:rPr lang="en-US" sz="2000" dirty="0" smtClean="0">
                <a:solidFill>
                  <a:schemeClr val="bg2">
                    <a:lumMod val="10000"/>
                  </a:schemeClr>
                </a:solidFill>
                <a:latin typeface="Menlo" charset="0"/>
                <a:ea typeface="Menlo" charset="0"/>
                <a:cs typeface="Menlo" charset="0"/>
                <a:sym typeface="Arial"/>
              </a:rPr>
              <a:t>()</a:t>
            </a:r>
            <a:endParaRPr lang="en-US" sz="2000" dirty="0" smtClean="0">
              <a:solidFill>
                <a:schemeClr val="bg2">
                  <a:lumMod val="10000"/>
                </a:schemeClr>
              </a:solidFill>
              <a:latin typeface="+mn-lt"/>
              <a:ea typeface="Menlo" charset="0"/>
              <a:cs typeface="Menlo" charset="0"/>
              <a:sym typeface="Arial"/>
            </a:endParaRPr>
          </a:p>
          <a:p>
            <a:pPr marL="618067" indent="-457200">
              <a:buClr>
                <a:srgbClr val="000000"/>
              </a:buClr>
              <a:buFont typeface="Courier New" charset="0"/>
              <a:buChar char="o"/>
            </a:pPr>
            <a:r>
              <a:rPr lang="en-US" sz="2400" dirty="0" err="1" smtClean="0">
                <a:solidFill>
                  <a:schemeClr val="bg2">
                    <a:lumMod val="10000"/>
                  </a:schemeClr>
                </a:solidFill>
                <a:latin typeface="+mn-lt"/>
                <a:ea typeface="Menlo" charset="0"/>
                <a:cs typeface="Menlo" charset="0"/>
                <a:sym typeface="Arial"/>
              </a:rPr>
              <a:t>Picklable</a:t>
            </a:r>
            <a:r>
              <a:rPr lang="en-US" sz="2400" dirty="0" smtClean="0">
                <a:solidFill>
                  <a:schemeClr val="bg2">
                    <a:lumMod val="10000"/>
                  </a:schemeClr>
                </a:solidFill>
                <a:latin typeface="+mn-lt"/>
                <a:ea typeface="Menlo" charset="0"/>
                <a:cs typeface="Menlo" charset="0"/>
                <a:sym typeface="Arial"/>
              </a:rPr>
              <a:t> Python objects include:</a:t>
            </a:r>
          </a:p>
          <a:p>
            <a:pPr marL="939092" lvl="1" indent="-457200">
              <a:buClr>
                <a:srgbClr val="000000"/>
              </a:buClr>
              <a:buFont typeface="Arial" charset="0"/>
              <a:buChar char="•"/>
            </a:pPr>
            <a:r>
              <a:rPr lang="en-US" sz="2400" dirty="0" smtClean="0">
                <a:solidFill>
                  <a:schemeClr val="bg2">
                    <a:lumMod val="10000"/>
                  </a:schemeClr>
                </a:solidFill>
                <a:latin typeface="Menlo" charset="0"/>
                <a:ea typeface="Menlo" charset="0"/>
                <a:cs typeface="Menlo" charset="0"/>
              </a:rPr>
              <a:t> </a:t>
            </a:r>
            <a:r>
              <a:rPr lang="en-US" sz="2000" dirty="0" smtClean="0">
                <a:solidFill>
                  <a:schemeClr val="bg2">
                    <a:lumMod val="10000"/>
                  </a:schemeClr>
                </a:solidFill>
                <a:latin typeface="Menlo" charset="0"/>
                <a:ea typeface="Menlo" charset="0"/>
                <a:cs typeface="Menlo" charset="0"/>
              </a:rPr>
              <a:t>None</a:t>
            </a:r>
            <a:r>
              <a:rPr lang="en-US" sz="2400" dirty="0">
                <a:solidFill>
                  <a:schemeClr val="bg2">
                    <a:lumMod val="10000"/>
                  </a:schemeClr>
                </a:solidFill>
                <a:latin typeface="+mj-lt"/>
              </a:rPr>
              <a:t>, </a:t>
            </a:r>
            <a:r>
              <a:rPr lang="en-US" sz="2000" dirty="0">
                <a:solidFill>
                  <a:schemeClr val="bg2">
                    <a:lumMod val="10000"/>
                  </a:schemeClr>
                </a:solidFill>
                <a:latin typeface="Menlo" charset="0"/>
                <a:ea typeface="Menlo" charset="0"/>
                <a:cs typeface="Menlo" charset="0"/>
              </a:rPr>
              <a:t>True</a:t>
            </a:r>
            <a:r>
              <a:rPr lang="en-US" sz="2400" dirty="0">
                <a:solidFill>
                  <a:schemeClr val="bg2">
                    <a:lumMod val="10000"/>
                  </a:schemeClr>
                </a:solidFill>
                <a:latin typeface="+mj-lt"/>
              </a:rPr>
              <a:t>, and </a:t>
            </a:r>
            <a:r>
              <a:rPr lang="en-US" sz="2000" dirty="0" smtClean="0">
                <a:solidFill>
                  <a:schemeClr val="bg2">
                    <a:lumMod val="10000"/>
                  </a:schemeClr>
                </a:solidFill>
                <a:latin typeface="Menlo" charset="0"/>
                <a:ea typeface="Menlo" charset="0"/>
                <a:cs typeface="Menlo" charset="0"/>
              </a:rPr>
              <a:t>False</a:t>
            </a:r>
          </a:p>
          <a:p>
            <a:pPr marL="939092" lvl="1" indent="-457200">
              <a:buClr>
                <a:srgbClr val="000000"/>
              </a:buClr>
              <a:buFont typeface="Arial" charset="0"/>
              <a:buChar char="•"/>
            </a:pPr>
            <a:r>
              <a:rPr lang="en-US" sz="2400" dirty="0" smtClean="0">
                <a:solidFill>
                  <a:schemeClr val="bg2">
                    <a:lumMod val="10000"/>
                  </a:schemeClr>
                </a:solidFill>
              </a:rPr>
              <a:t>integers</a:t>
            </a:r>
            <a:r>
              <a:rPr lang="en-US" sz="2400" dirty="0">
                <a:solidFill>
                  <a:schemeClr val="bg2">
                    <a:lumMod val="10000"/>
                  </a:schemeClr>
                </a:solidFill>
              </a:rPr>
              <a:t>, long integers, floating point numbers, complex </a:t>
            </a:r>
            <a:r>
              <a:rPr lang="en-US" sz="2400" dirty="0" smtClean="0">
                <a:solidFill>
                  <a:schemeClr val="bg2">
                    <a:lumMod val="10000"/>
                  </a:schemeClr>
                </a:solidFill>
              </a:rPr>
              <a:t>numbers</a:t>
            </a:r>
          </a:p>
          <a:p>
            <a:pPr marL="939092" lvl="1" indent="-457200">
              <a:buClr>
                <a:srgbClr val="000000"/>
              </a:buClr>
              <a:buFont typeface="Arial" charset="0"/>
              <a:buChar char="•"/>
            </a:pPr>
            <a:r>
              <a:rPr lang="en-US" sz="2400" dirty="0" smtClean="0">
                <a:solidFill>
                  <a:schemeClr val="bg2">
                    <a:lumMod val="10000"/>
                  </a:schemeClr>
                </a:solidFill>
              </a:rPr>
              <a:t>normal </a:t>
            </a:r>
            <a:r>
              <a:rPr lang="en-US" sz="2400" dirty="0">
                <a:solidFill>
                  <a:schemeClr val="bg2">
                    <a:lumMod val="10000"/>
                  </a:schemeClr>
                </a:solidFill>
              </a:rPr>
              <a:t>and Unicode </a:t>
            </a:r>
            <a:r>
              <a:rPr lang="en-US" sz="2400" dirty="0" smtClean="0">
                <a:solidFill>
                  <a:schemeClr val="bg2">
                    <a:lumMod val="10000"/>
                  </a:schemeClr>
                </a:solidFill>
              </a:rPr>
              <a:t>strings</a:t>
            </a:r>
          </a:p>
          <a:p>
            <a:pPr marL="939092" lvl="1" indent="-457200">
              <a:buClr>
                <a:srgbClr val="000000"/>
              </a:buClr>
              <a:buFont typeface="Arial" charset="0"/>
              <a:buChar char="•"/>
            </a:pPr>
            <a:r>
              <a:rPr lang="en-US" sz="2400" dirty="0" smtClean="0">
                <a:solidFill>
                  <a:schemeClr val="bg2">
                    <a:lumMod val="10000"/>
                  </a:schemeClr>
                </a:solidFill>
              </a:rPr>
              <a:t>tuples</a:t>
            </a:r>
            <a:r>
              <a:rPr lang="en-US" sz="2400" dirty="0">
                <a:solidFill>
                  <a:schemeClr val="bg2">
                    <a:lumMod val="10000"/>
                  </a:schemeClr>
                </a:solidFill>
              </a:rPr>
              <a:t>, lists, sets, and dictionaries containing only </a:t>
            </a:r>
            <a:r>
              <a:rPr lang="en-US" sz="2400" dirty="0" err="1">
                <a:solidFill>
                  <a:schemeClr val="bg2">
                    <a:lumMod val="10000"/>
                  </a:schemeClr>
                </a:solidFill>
              </a:rPr>
              <a:t>picklable</a:t>
            </a:r>
            <a:r>
              <a:rPr lang="en-US" sz="2400" dirty="0">
                <a:solidFill>
                  <a:schemeClr val="bg2">
                    <a:lumMod val="10000"/>
                  </a:schemeClr>
                </a:solidFill>
              </a:rPr>
              <a:t> </a:t>
            </a:r>
            <a:r>
              <a:rPr lang="en-US" sz="2400" dirty="0" smtClean="0">
                <a:solidFill>
                  <a:schemeClr val="bg2">
                    <a:lumMod val="10000"/>
                  </a:schemeClr>
                </a:solidFill>
              </a:rPr>
              <a:t>objects</a:t>
            </a:r>
          </a:p>
          <a:p>
            <a:pPr marL="939092" lvl="1" indent="-457200">
              <a:buClr>
                <a:srgbClr val="000000"/>
              </a:buClr>
              <a:buFont typeface="Arial" charset="0"/>
              <a:buChar char="•"/>
            </a:pPr>
            <a:r>
              <a:rPr lang="en-US" sz="2400" dirty="0" smtClean="0">
                <a:solidFill>
                  <a:schemeClr val="bg2">
                    <a:lumMod val="10000"/>
                  </a:schemeClr>
                </a:solidFill>
              </a:rPr>
              <a:t>functions </a:t>
            </a:r>
            <a:r>
              <a:rPr lang="en-US" sz="2400" dirty="0">
                <a:solidFill>
                  <a:schemeClr val="bg2">
                    <a:lumMod val="10000"/>
                  </a:schemeClr>
                </a:solidFill>
              </a:rPr>
              <a:t>defined at the top level of a </a:t>
            </a:r>
            <a:r>
              <a:rPr lang="en-US" sz="2400" dirty="0" smtClean="0">
                <a:solidFill>
                  <a:schemeClr val="bg2">
                    <a:lumMod val="10000"/>
                  </a:schemeClr>
                </a:solidFill>
              </a:rPr>
              <a:t>module</a:t>
            </a:r>
          </a:p>
          <a:p>
            <a:pPr marL="939092" lvl="1" indent="-457200">
              <a:buClr>
                <a:srgbClr val="000000"/>
              </a:buClr>
              <a:buFont typeface="Arial" charset="0"/>
              <a:buChar char="•"/>
            </a:pPr>
            <a:r>
              <a:rPr lang="en-US" sz="2400" dirty="0" smtClean="0">
                <a:solidFill>
                  <a:schemeClr val="bg2">
                    <a:lumMod val="10000"/>
                  </a:schemeClr>
                </a:solidFill>
              </a:rPr>
              <a:t>built-in </a:t>
            </a:r>
            <a:r>
              <a:rPr lang="en-US" sz="2400" dirty="0">
                <a:solidFill>
                  <a:schemeClr val="bg2">
                    <a:lumMod val="10000"/>
                  </a:schemeClr>
                </a:solidFill>
              </a:rPr>
              <a:t>functions </a:t>
            </a:r>
            <a:r>
              <a:rPr lang="en-US" sz="2400" dirty="0" smtClean="0">
                <a:solidFill>
                  <a:schemeClr val="bg2">
                    <a:lumMod val="10000"/>
                  </a:schemeClr>
                </a:solidFill>
              </a:rPr>
              <a:t>and classes defined </a:t>
            </a:r>
            <a:r>
              <a:rPr lang="en-US" sz="2400" dirty="0">
                <a:solidFill>
                  <a:schemeClr val="bg2">
                    <a:lumMod val="10000"/>
                  </a:schemeClr>
                </a:solidFill>
              </a:rPr>
              <a:t>at the top level of a </a:t>
            </a:r>
            <a:r>
              <a:rPr lang="en-US" sz="2400" dirty="0" smtClean="0">
                <a:solidFill>
                  <a:schemeClr val="bg2">
                    <a:lumMod val="10000"/>
                  </a:schemeClr>
                </a:solidFill>
              </a:rPr>
              <a:t>module</a:t>
            </a:r>
          </a:p>
          <a:p>
            <a:pPr marL="939092" lvl="1" indent="-457200">
              <a:buClr>
                <a:srgbClr val="000000"/>
              </a:buClr>
              <a:buFont typeface="Arial" charset="0"/>
              <a:buChar char="•"/>
            </a:pPr>
            <a:r>
              <a:rPr lang="en-US" sz="2400" dirty="0" smtClean="0">
                <a:solidFill>
                  <a:schemeClr val="bg2">
                    <a:lumMod val="10000"/>
                  </a:schemeClr>
                </a:solidFill>
              </a:rPr>
              <a:t>instances </a:t>
            </a:r>
            <a:r>
              <a:rPr lang="en-US" sz="2400" dirty="0">
                <a:solidFill>
                  <a:schemeClr val="bg2">
                    <a:lumMod val="10000"/>
                  </a:schemeClr>
                </a:solidFill>
              </a:rPr>
              <a:t>of such classes whose </a:t>
            </a:r>
            <a:r>
              <a:rPr lang="en-US" sz="2400" dirty="0">
                <a:solidFill>
                  <a:schemeClr val="bg2">
                    <a:lumMod val="10000"/>
                  </a:schemeClr>
                </a:solidFill>
                <a:latin typeface="Menlo" charset="0"/>
                <a:ea typeface="Menlo" charset="0"/>
                <a:cs typeface="Menlo" charset="0"/>
              </a:rPr>
              <a:t>__</a:t>
            </a:r>
            <a:r>
              <a:rPr lang="en-US" sz="2400" dirty="0" err="1">
                <a:solidFill>
                  <a:schemeClr val="bg2">
                    <a:lumMod val="10000"/>
                  </a:schemeClr>
                </a:solidFill>
                <a:latin typeface="Menlo" charset="0"/>
                <a:ea typeface="Menlo" charset="0"/>
                <a:cs typeface="Menlo" charset="0"/>
              </a:rPr>
              <a:t>dict</a:t>
            </a:r>
            <a:r>
              <a:rPr lang="en-US" sz="2400" dirty="0">
                <a:solidFill>
                  <a:schemeClr val="bg2">
                    <a:lumMod val="10000"/>
                  </a:schemeClr>
                </a:solidFill>
                <a:latin typeface="Menlo" charset="0"/>
                <a:ea typeface="Menlo" charset="0"/>
                <a:cs typeface="Menlo" charset="0"/>
              </a:rPr>
              <a:t>__() </a:t>
            </a:r>
            <a:r>
              <a:rPr lang="en-US" sz="2400" dirty="0">
                <a:solidFill>
                  <a:schemeClr val="bg2">
                    <a:lumMod val="10000"/>
                  </a:schemeClr>
                </a:solidFill>
              </a:rPr>
              <a:t>or the result of calling </a:t>
            </a:r>
            <a:r>
              <a:rPr lang="en-US" sz="2400" dirty="0">
                <a:solidFill>
                  <a:schemeClr val="bg2">
                    <a:lumMod val="10000"/>
                  </a:schemeClr>
                </a:solidFill>
                <a:latin typeface="Menlo" charset="0"/>
                <a:ea typeface="Menlo" charset="0"/>
                <a:cs typeface="Menlo" charset="0"/>
              </a:rPr>
              <a:t>__</a:t>
            </a:r>
            <a:r>
              <a:rPr lang="en-US" sz="2400" dirty="0" err="1">
                <a:solidFill>
                  <a:schemeClr val="bg2">
                    <a:lumMod val="10000"/>
                  </a:schemeClr>
                </a:solidFill>
                <a:latin typeface="Menlo" charset="0"/>
                <a:ea typeface="Menlo" charset="0"/>
                <a:cs typeface="Menlo" charset="0"/>
              </a:rPr>
              <a:t>getstate</a:t>
            </a:r>
            <a:r>
              <a:rPr lang="en-US" sz="2400" dirty="0">
                <a:solidFill>
                  <a:schemeClr val="bg2">
                    <a:lumMod val="10000"/>
                  </a:schemeClr>
                </a:solidFill>
                <a:latin typeface="Menlo" charset="0"/>
                <a:ea typeface="Menlo" charset="0"/>
                <a:cs typeface="Menlo" charset="0"/>
              </a:rPr>
              <a:t>__()</a:t>
            </a:r>
            <a:r>
              <a:rPr lang="en-US" sz="2400" dirty="0">
                <a:solidFill>
                  <a:schemeClr val="bg2">
                    <a:lumMod val="10000"/>
                  </a:schemeClr>
                </a:solidFill>
              </a:rPr>
              <a:t> is </a:t>
            </a:r>
            <a:r>
              <a:rPr lang="en-US" sz="2400" dirty="0" err="1">
                <a:solidFill>
                  <a:schemeClr val="bg2">
                    <a:lumMod val="10000"/>
                  </a:schemeClr>
                </a:solidFill>
              </a:rPr>
              <a:t>picklable</a:t>
            </a:r>
            <a:endParaRPr lang="en-US" sz="2400" dirty="0">
              <a:solidFill>
                <a:schemeClr val="bg2">
                  <a:lumMod val="10000"/>
                </a:schemeClr>
              </a:solidFill>
            </a:endParaRPr>
          </a:p>
          <a:p>
            <a:pPr marL="618067" indent="-457200">
              <a:buClr>
                <a:srgbClr val="000000"/>
              </a:buClr>
              <a:buFont typeface="Courier New" charset="0"/>
              <a:buChar char="o"/>
            </a:pPr>
            <a:endParaRPr lang="en-US" sz="2400" dirty="0" smtClean="0">
              <a:solidFill>
                <a:schemeClr val="bg2">
                  <a:lumMod val="10000"/>
                </a:schemeClr>
              </a:solidFill>
              <a:latin typeface="+mn-lt"/>
              <a:ea typeface="Menlo" charset="0"/>
              <a:cs typeface="Menlo" charset="0"/>
              <a:sym typeface="Arial"/>
            </a:endParaRPr>
          </a:p>
        </p:txBody>
      </p:sp>
    </p:spTree>
    <p:extLst>
      <p:ext uri="{BB962C8B-B14F-4D97-AF65-F5344CB8AC3E}">
        <p14:creationId xmlns:p14="http://schemas.microsoft.com/office/powerpoint/2010/main" val="1002831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533401" y="215590"/>
            <a:ext cx="9626599"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and datatypes</a:t>
            </a:r>
            <a:endParaRPr lang="en-US" sz="3600" dirty="0">
              <a:solidFill>
                <a:srgbClr val="000000"/>
              </a:solidFill>
              <a:latin typeface="Trebuchet MS Regular" charset="0"/>
              <a:ea typeface="Trebuchet MS Regular" charset="0"/>
              <a:cs typeface="Trebuchet MS Regular" charset="0"/>
              <a:sym typeface="Arial"/>
            </a:endParaRPr>
          </a:p>
        </p:txBody>
      </p:sp>
      <p:sp>
        <p:nvSpPr>
          <p:cNvPr id="384" name="Shape 384"/>
          <p:cNvSpPr txBox="1">
            <a:spLocks noGrp="1"/>
          </p:cNvSpPr>
          <p:nvPr>
            <p:ph type="body" idx="1"/>
          </p:nvPr>
        </p:nvSpPr>
        <p:spPr>
          <a:xfrm>
            <a:off x="533400" y="981308"/>
            <a:ext cx="9626599" cy="5562600"/>
          </a:xfrm>
          <a:prstGeom prst="rect">
            <a:avLst/>
          </a:prstGeom>
        </p:spPr>
        <p:txBody>
          <a:bodyPr lIns="38100" tIns="38100" rIns="38100" bIns="38100" anchor="t" anchorCtr="0">
            <a:noAutofit/>
          </a:bodyPr>
          <a:lstStyle/>
          <a:p>
            <a:pPr marL="618067" lvl="0" indent="-457200">
              <a:buClr>
                <a:srgbClr val="000000"/>
              </a:buClr>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Buffers, MPI datatypes, and </a:t>
            </a:r>
            <a:r>
              <a:rPr lang="en-US" sz="2400" dirty="0" err="1" smtClean="0">
                <a:solidFill>
                  <a:schemeClr val="bg2">
                    <a:lumMod val="10000"/>
                  </a:schemeClr>
                </a:solidFill>
                <a:latin typeface="Trebuchet MS Regular" charset="0"/>
                <a:ea typeface="Trebuchet MS Regular" charset="0"/>
                <a:cs typeface="Trebuchet MS Regular" charset="0"/>
                <a:sym typeface="Arial"/>
              </a:rPr>
              <a:t>NumPy</a:t>
            </a:r>
            <a:r>
              <a:rPr lang="en-US" sz="2400" dirty="0" smtClean="0">
                <a:solidFill>
                  <a:schemeClr val="bg2">
                    <a:lumMod val="10000"/>
                  </a:schemeClr>
                </a:solidFill>
                <a:latin typeface="Trebuchet MS Regular" charset="0"/>
                <a:ea typeface="Trebuchet MS Regular" charset="0"/>
                <a:cs typeface="Trebuchet MS Regular" charset="0"/>
                <a:sym typeface="Arial"/>
              </a:rPr>
              <a:t> objects aren’t pickled</a:t>
            </a:r>
            <a:endParaRPr lang="en-US" sz="2400" dirty="0">
              <a:solidFill>
                <a:schemeClr val="bg2">
                  <a:lumMod val="10000"/>
                </a:schemeClr>
              </a:solidFill>
              <a:latin typeface="Trebuchet MS Regular" charset="0"/>
              <a:ea typeface="Trebuchet MS Regular" charset="0"/>
              <a:cs typeface="Trebuchet MS Regular" charset="0"/>
              <a:sym typeface="Arial"/>
            </a:endParaRPr>
          </a:p>
          <a:p>
            <a:pPr marL="999067" lvl="1" indent="-457200">
              <a:buClr>
                <a:srgbClr val="000000"/>
              </a:buClr>
              <a:buFont typeface="Arial" charset="0"/>
              <a:buChar char="•"/>
            </a:pPr>
            <a:r>
              <a:rPr lang="en-US" sz="2400" dirty="0">
                <a:solidFill>
                  <a:schemeClr val="bg2">
                    <a:lumMod val="10000"/>
                  </a:schemeClr>
                </a:solidFill>
                <a:latin typeface="Trebuchet MS Regular" charset="0"/>
                <a:ea typeface="Trebuchet MS Regular" charset="0"/>
                <a:cs typeface="Trebuchet MS Regular" charset="0"/>
                <a:sym typeface="Arial"/>
              </a:rPr>
              <a:t>t</a:t>
            </a:r>
            <a:r>
              <a:rPr lang="en-US" sz="2400" dirty="0" smtClean="0">
                <a:solidFill>
                  <a:schemeClr val="bg2">
                    <a:lumMod val="10000"/>
                  </a:schemeClr>
                </a:solidFill>
                <a:latin typeface="Trebuchet MS Regular" charset="0"/>
                <a:ea typeface="Trebuchet MS Regular" charset="0"/>
                <a:cs typeface="Trebuchet MS Regular" charset="0"/>
                <a:sym typeface="Arial"/>
              </a:rPr>
              <a:t>ransmitted near </a:t>
            </a:r>
            <a:r>
              <a:rPr lang="en-US" sz="2400" dirty="0">
                <a:solidFill>
                  <a:schemeClr val="bg2">
                    <a:lumMod val="10000"/>
                  </a:schemeClr>
                </a:solidFill>
                <a:latin typeface="Trebuchet MS Regular" charset="0"/>
                <a:ea typeface="Trebuchet MS Regular" charset="0"/>
                <a:cs typeface="Trebuchet MS Regular" charset="0"/>
                <a:sym typeface="Arial"/>
              </a:rPr>
              <a:t>the speed of </a:t>
            </a:r>
            <a:r>
              <a:rPr lang="en-US" sz="2400" dirty="0" smtClean="0">
                <a:solidFill>
                  <a:schemeClr val="bg2">
                    <a:lumMod val="10000"/>
                  </a:schemeClr>
                </a:solidFill>
                <a:latin typeface="Trebuchet MS Regular" charset="0"/>
                <a:ea typeface="Trebuchet MS Regular" charset="0"/>
                <a:cs typeface="Trebuchet MS Regular" charset="0"/>
                <a:sym typeface="Arial"/>
              </a:rPr>
              <a:t>C/C++</a:t>
            </a:r>
            <a:endParaRPr lang="en-US" sz="2400" dirty="0">
              <a:solidFill>
                <a:schemeClr val="bg2">
                  <a:lumMod val="10000"/>
                </a:schemeClr>
              </a:solidFill>
              <a:latin typeface="Trebuchet MS Regular" charset="0"/>
              <a:ea typeface="Trebuchet MS Regular" charset="0"/>
              <a:cs typeface="Trebuchet MS Regular" charset="0"/>
              <a:sym typeface="Arial"/>
            </a:endParaRPr>
          </a:p>
          <a:p>
            <a:pPr marL="999067" lvl="1" indent="-457200">
              <a:buClr>
                <a:srgbClr val="000000"/>
              </a:buClr>
              <a:buFont typeface="Arial" charset="0"/>
              <a:buChar char="•"/>
            </a:pPr>
            <a:r>
              <a:rPr lang="en-US" sz="2400" dirty="0" err="1">
                <a:solidFill>
                  <a:schemeClr val="bg2">
                    <a:lumMod val="10000"/>
                  </a:schemeClr>
                </a:solidFill>
                <a:latin typeface="Trebuchet MS Regular" charset="0"/>
                <a:ea typeface="Trebuchet MS Regular" charset="0"/>
                <a:cs typeface="Trebuchet MS Regular" charset="0"/>
                <a:sym typeface="Arial"/>
              </a:rPr>
              <a:t>NumPy</a:t>
            </a:r>
            <a:r>
              <a:rPr lang="en-US" sz="2400" dirty="0">
                <a:solidFill>
                  <a:schemeClr val="bg2">
                    <a:lumMod val="10000"/>
                  </a:schemeClr>
                </a:solidFill>
                <a:latin typeface="Trebuchet MS Regular" charset="0"/>
                <a:ea typeface="Trebuchet MS Regular" charset="0"/>
                <a:cs typeface="Trebuchet MS Regular" charset="0"/>
                <a:sym typeface="Arial"/>
              </a:rPr>
              <a:t> datatypes are </a:t>
            </a:r>
            <a:r>
              <a:rPr lang="en-US" sz="2400" dirty="0" err="1" smtClean="0">
                <a:solidFill>
                  <a:schemeClr val="bg2">
                    <a:lumMod val="10000"/>
                  </a:schemeClr>
                </a:solidFill>
                <a:latin typeface="Trebuchet MS Regular" charset="0"/>
                <a:ea typeface="Trebuchet MS Regular" charset="0"/>
                <a:cs typeface="Trebuchet MS Regular" charset="0"/>
                <a:sym typeface="Arial"/>
              </a:rPr>
              <a:t>autoconverted</a:t>
            </a:r>
            <a:r>
              <a:rPr lang="en-US" sz="2400" dirty="0" smtClean="0">
                <a:solidFill>
                  <a:schemeClr val="bg2">
                    <a:lumMod val="10000"/>
                  </a:schemeClr>
                </a:solidFill>
                <a:latin typeface="Trebuchet MS Regular" charset="0"/>
                <a:ea typeface="Trebuchet MS Regular" charset="0"/>
                <a:cs typeface="Trebuchet MS Regular" charset="0"/>
                <a:sym typeface="Arial"/>
              </a:rPr>
              <a:t> </a:t>
            </a:r>
            <a:r>
              <a:rPr lang="en-US" sz="2400" dirty="0">
                <a:solidFill>
                  <a:schemeClr val="bg2">
                    <a:lumMod val="10000"/>
                  </a:schemeClr>
                </a:solidFill>
                <a:latin typeface="Trebuchet MS Regular" charset="0"/>
                <a:ea typeface="Trebuchet MS Regular" charset="0"/>
                <a:cs typeface="Trebuchet MS Regular" charset="0"/>
                <a:sym typeface="Arial"/>
              </a:rPr>
              <a:t>to MPI </a:t>
            </a:r>
            <a:r>
              <a:rPr lang="en-US" sz="2400" dirty="0" smtClean="0">
                <a:solidFill>
                  <a:schemeClr val="bg2">
                    <a:lumMod val="10000"/>
                  </a:schemeClr>
                </a:solidFill>
                <a:latin typeface="Trebuchet MS Regular" charset="0"/>
                <a:ea typeface="Trebuchet MS Regular" charset="0"/>
                <a:cs typeface="Trebuchet MS Regular" charset="0"/>
                <a:sym typeface="Arial"/>
              </a:rPr>
              <a:t>datatypes</a:t>
            </a:r>
          </a:p>
          <a:p>
            <a:pPr marL="999067" lvl="1" indent="-457200">
              <a:buClr>
                <a:srgbClr val="000000"/>
              </a:buClr>
              <a:buFont typeface="Arial" charset="0"/>
              <a:buChar char="•"/>
            </a:pPr>
            <a:r>
              <a:rPr lang="en-US" sz="2400" dirty="0" smtClean="0">
                <a:solidFill>
                  <a:schemeClr val="bg2">
                    <a:lumMod val="10000"/>
                  </a:schemeClr>
                </a:solidFill>
                <a:latin typeface="Trebuchet MS Regular" charset="0"/>
                <a:ea typeface="Trebuchet MS Regular" charset="0"/>
                <a:cs typeface="Trebuchet MS Regular" charset="0"/>
                <a:sym typeface="Arial"/>
              </a:rPr>
              <a:t>buffers </a:t>
            </a:r>
            <a:r>
              <a:rPr lang="en-US" sz="2400" dirty="0" smtClean="0">
                <a:solidFill>
                  <a:schemeClr val="bg2">
                    <a:lumMod val="10000"/>
                  </a:schemeClr>
                </a:solidFill>
                <a:latin typeface="Trebuchet MS Regular" charset="0"/>
                <a:ea typeface="Trebuchet MS Regular" charset="0"/>
                <a:cs typeface="Trebuchet MS Regular" charset="0"/>
                <a:sym typeface="Arial"/>
              </a:rPr>
              <a:t>may need to be described as a 2/3</a:t>
            </a:r>
            <a:r>
              <a:rPr lang="en-US" sz="2400" dirty="0">
                <a:solidFill>
                  <a:schemeClr val="bg2">
                    <a:lumMod val="10000"/>
                  </a:schemeClr>
                </a:solidFill>
              </a:rPr>
              <a:t>-list/tuple </a:t>
            </a:r>
            <a:endParaRPr lang="en-US" sz="2400" dirty="0" smtClean="0">
              <a:solidFill>
                <a:schemeClr val="bg2">
                  <a:lumMod val="10000"/>
                </a:schemeClr>
              </a:solidFill>
            </a:endParaRPr>
          </a:p>
          <a:p>
            <a:pPr marL="541867" lvl="1" indent="0">
              <a:buClr>
                <a:srgbClr val="000000"/>
              </a:buClr>
              <a:buNone/>
            </a:pPr>
            <a:r>
              <a:rPr lang="en-US" sz="2400" dirty="0" smtClean="0">
                <a:solidFill>
                  <a:schemeClr val="bg2">
                    <a:lumMod val="10000"/>
                  </a:schemeClr>
                </a:solidFill>
                <a:latin typeface="Trebuchet MS Regular" charset="0"/>
                <a:ea typeface="Trebuchet MS Regular" charset="0"/>
                <a:cs typeface="Trebuchet MS Regular" charset="0"/>
                <a:sym typeface="Arial"/>
              </a:rPr>
              <a:t>	</a:t>
            </a:r>
            <a:r>
              <a:rPr lang="en-US" sz="2000" dirty="0" smtClean="0">
                <a:solidFill>
                  <a:schemeClr val="bg2">
                    <a:lumMod val="10000"/>
                  </a:schemeClr>
                </a:solidFill>
                <a:latin typeface="Menlo" charset="0"/>
                <a:ea typeface="Menlo" charset="0"/>
                <a:cs typeface="Menlo" charset="0"/>
                <a:sym typeface="Arial"/>
              </a:rPr>
              <a:t>[data, MPI.DOUBLE] </a:t>
            </a:r>
            <a:r>
              <a:rPr lang="en-US" sz="2400" dirty="0" smtClean="0">
                <a:solidFill>
                  <a:schemeClr val="bg2">
                    <a:lumMod val="10000"/>
                  </a:schemeClr>
                </a:solidFill>
                <a:latin typeface="Trebuchet MS Regular" charset="0"/>
                <a:ea typeface="Trebuchet MS Regular" charset="0"/>
                <a:cs typeface="Trebuchet MS Regular" charset="0"/>
                <a:sym typeface="Arial"/>
              </a:rPr>
              <a:t>for a single double	</a:t>
            </a:r>
            <a:r>
              <a:rPr lang="en-US" sz="2000" dirty="0" smtClean="0">
                <a:solidFill>
                  <a:schemeClr val="bg2">
                    <a:lumMod val="10000"/>
                  </a:schemeClr>
                </a:solidFill>
                <a:latin typeface="Menlo" charset="0"/>
                <a:ea typeface="Menlo" charset="0"/>
                <a:cs typeface="Menlo" charset="0"/>
                <a:sym typeface="Arial"/>
              </a:rPr>
              <a:t>[</a:t>
            </a:r>
            <a:r>
              <a:rPr lang="en-US" sz="2000" dirty="0" err="1" smtClean="0">
                <a:solidFill>
                  <a:schemeClr val="bg2">
                    <a:lumMod val="10000"/>
                  </a:schemeClr>
                </a:solidFill>
                <a:latin typeface="Menlo" charset="0"/>
                <a:ea typeface="Menlo" charset="0"/>
                <a:cs typeface="Menlo" charset="0"/>
                <a:sym typeface="Arial"/>
              </a:rPr>
              <a:t>data,count,MPI.INT</a:t>
            </a:r>
            <a:r>
              <a:rPr lang="en-US" sz="2000" dirty="0" smtClean="0">
                <a:solidFill>
                  <a:schemeClr val="bg2">
                    <a:lumMod val="10000"/>
                  </a:schemeClr>
                </a:solidFill>
                <a:latin typeface="Menlo" charset="0"/>
                <a:ea typeface="Menlo" charset="0"/>
                <a:cs typeface="Menlo" charset="0"/>
                <a:sym typeface="Arial"/>
              </a:rPr>
              <a:t>] </a:t>
            </a:r>
            <a:r>
              <a:rPr lang="en-US" sz="2400" dirty="0" smtClean="0">
                <a:solidFill>
                  <a:schemeClr val="bg2">
                    <a:lumMod val="10000"/>
                  </a:schemeClr>
                </a:solidFill>
                <a:latin typeface="Trebuchet MS Regular" charset="0"/>
                <a:ea typeface="Trebuchet MS Regular" charset="0"/>
                <a:cs typeface="Trebuchet MS Regular" charset="0"/>
                <a:sym typeface="Arial"/>
              </a:rPr>
              <a:t>for an array of integers </a:t>
            </a:r>
            <a:endParaRPr lang="en-US" sz="2400" dirty="0">
              <a:solidFill>
                <a:schemeClr val="bg2">
                  <a:lumMod val="10000"/>
                </a:schemeClr>
              </a:solidFill>
              <a:latin typeface="Trebuchet MS Regular" charset="0"/>
              <a:ea typeface="Trebuchet MS Regular" charset="0"/>
              <a:cs typeface="Trebuchet MS Regular" charset="0"/>
              <a:sym typeface="Arial"/>
            </a:endParaRPr>
          </a:p>
          <a:p>
            <a:pPr marL="999067" lvl="1" indent="-457200">
              <a:buClr>
                <a:srgbClr val="000000"/>
              </a:buClr>
              <a:buFont typeface="Arial" charset="0"/>
              <a:buChar char="•"/>
            </a:pPr>
            <a:r>
              <a:rPr lang="en-US" sz="2400" dirty="0">
                <a:solidFill>
                  <a:schemeClr val="bg2">
                    <a:lumMod val="10000"/>
                  </a:schemeClr>
                </a:solidFill>
                <a:latin typeface="Trebuchet MS Regular" charset="0"/>
                <a:ea typeface="Trebuchet MS Regular" charset="0"/>
                <a:cs typeface="Trebuchet MS Regular" charset="0"/>
                <a:sym typeface="Arial"/>
              </a:rPr>
              <a:t>custom MPI datatypes are still possible</a:t>
            </a:r>
          </a:p>
          <a:p>
            <a:pPr marL="999067" lvl="1" indent="-457200">
              <a:buClr>
                <a:srgbClr val="000000"/>
              </a:buClr>
              <a:buFont typeface="Arial" charset="0"/>
              <a:buChar char="•"/>
            </a:pPr>
            <a:r>
              <a:rPr lang="en-US" sz="2400" dirty="0">
                <a:solidFill>
                  <a:schemeClr val="bg2">
                    <a:lumMod val="10000"/>
                  </a:schemeClr>
                </a:solidFill>
                <a:latin typeface="Trebuchet MS Regular" charset="0"/>
                <a:ea typeface="Trebuchet MS Regular" charset="0"/>
                <a:cs typeface="Trebuchet MS Regular" charset="0"/>
                <a:sym typeface="Arial"/>
              </a:rPr>
              <a:t>use the capitalized methods, </a:t>
            </a:r>
            <a:r>
              <a:rPr lang="en-US" sz="2400" dirty="0" err="1">
                <a:solidFill>
                  <a:schemeClr val="bg2">
                    <a:lumMod val="10000"/>
                  </a:schemeClr>
                </a:solidFill>
                <a:latin typeface="Trebuchet MS Regular" charset="0"/>
                <a:ea typeface="Trebuchet MS Regular" charset="0"/>
                <a:cs typeface="Trebuchet MS Regular" charset="0"/>
                <a:sym typeface="Arial"/>
              </a:rPr>
              <a:t>eg</a:t>
            </a:r>
            <a:r>
              <a:rPr lang="en-US" sz="2400" dirty="0">
                <a:solidFill>
                  <a:schemeClr val="bg2">
                    <a:lumMod val="10000"/>
                  </a:schemeClr>
                </a:solidFill>
                <a:latin typeface="Trebuchet MS Regular" charset="0"/>
                <a:ea typeface="Trebuchet MS Regular" charset="0"/>
                <a:cs typeface="Trebuchet MS Regular" charset="0"/>
                <a:sym typeface="Arial"/>
              </a:rPr>
              <a:t>: </a:t>
            </a:r>
            <a:r>
              <a:rPr lang="en-US" sz="2000" dirty="0" err="1">
                <a:solidFill>
                  <a:schemeClr val="bg2">
                    <a:lumMod val="10000"/>
                  </a:schemeClr>
                </a:solidFill>
                <a:latin typeface="Menlo" charset="0"/>
                <a:ea typeface="Menlo" charset="0"/>
                <a:cs typeface="Menlo" charset="0"/>
                <a:sym typeface="Arial"/>
              </a:rPr>
              <a:t>Recv</a:t>
            </a:r>
            <a:r>
              <a:rPr lang="en-US" sz="2000" dirty="0">
                <a:solidFill>
                  <a:schemeClr val="bg2">
                    <a:lumMod val="10000"/>
                  </a:schemeClr>
                </a:solidFill>
                <a:latin typeface="Menlo" charset="0"/>
                <a:ea typeface="Menlo" charset="0"/>
                <a:cs typeface="Menlo" charset="0"/>
                <a:sym typeface="Arial"/>
              </a:rPr>
              <a:t>(), Send()</a:t>
            </a:r>
          </a:p>
          <a:p>
            <a:pPr marL="618067" lvl="0" indent="-457200">
              <a:buClr>
                <a:srgbClr val="000000"/>
              </a:buClr>
              <a:buFont typeface="Courier New" charset="0"/>
              <a:buChar char="o"/>
            </a:pPr>
            <a:r>
              <a:rPr lang="en-US" sz="2400" dirty="0">
                <a:solidFill>
                  <a:schemeClr val="bg2">
                    <a:lumMod val="10000"/>
                  </a:schemeClr>
                </a:solidFill>
                <a:latin typeface="Trebuchet MS Regular" charset="0"/>
                <a:ea typeface="Trebuchet MS Regular" charset="0"/>
                <a:cs typeface="Trebuchet MS Regular" charset="0"/>
                <a:sym typeface="Arial"/>
              </a:rPr>
              <a:t>When in doubt, ask if what is being processed </a:t>
            </a:r>
            <a:r>
              <a:rPr lang="en-US" sz="2400" dirty="0" smtClean="0">
                <a:solidFill>
                  <a:schemeClr val="bg2">
                    <a:lumMod val="10000"/>
                  </a:schemeClr>
                </a:solidFill>
                <a:latin typeface="Trebuchet MS Regular" charset="0"/>
                <a:ea typeface="Trebuchet MS Regular" charset="0"/>
                <a:cs typeface="Trebuchet MS Regular" charset="0"/>
                <a:sym typeface="Arial"/>
              </a:rPr>
              <a:t>can be represented as memory </a:t>
            </a:r>
            <a:r>
              <a:rPr lang="en-US" sz="2400" dirty="0">
                <a:solidFill>
                  <a:schemeClr val="bg2">
                    <a:lumMod val="10000"/>
                  </a:schemeClr>
                </a:solidFill>
                <a:latin typeface="Trebuchet MS Regular" charset="0"/>
                <a:ea typeface="Trebuchet MS Regular" charset="0"/>
                <a:cs typeface="Trebuchet MS Regular" charset="0"/>
                <a:sym typeface="Arial"/>
              </a:rPr>
              <a:t>buffer or </a:t>
            </a:r>
            <a:r>
              <a:rPr lang="en-US" sz="2400" dirty="0" smtClean="0">
                <a:solidFill>
                  <a:schemeClr val="bg2">
                    <a:lumMod val="10000"/>
                  </a:schemeClr>
                </a:solidFill>
                <a:latin typeface="Trebuchet MS Regular" charset="0"/>
                <a:ea typeface="Trebuchet MS Regular" charset="0"/>
                <a:cs typeface="Trebuchet MS Regular" charset="0"/>
                <a:sym typeface="Arial"/>
              </a:rPr>
              <a:t>only as </a:t>
            </a:r>
            <a:r>
              <a:rPr lang="en-US" sz="2000" dirty="0" err="1" smtClean="0">
                <a:solidFill>
                  <a:schemeClr val="bg2">
                    <a:lumMod val="10000"/>
                  </a:schemeClr>
                </a:solidFill>
                <a:latin typeface="Menlo" charset="0"/>
                <a:ea typeface="Menlo" charset="0"/>
                <a:cs typeface="Menlo" charset="0"/>
                <a:sym typeface="Arial"/>
              </a:rPr>
              <a:t>PyObject</a:t>
            </a:r>
            <a:r>
              <a:rPr lang="en-US" sz="2400" dirty="0" smtClean="0">
                <a:solidFill>
                  <a:schemeClr val="bg2">
                    <a:lumMod val="10000"/>
                  </a:schemeClr>
                </a:solidFill>
                <a:latin typeface="Trebuchet MS Regular" charset="0"/>
                <a:ea typeface="Trebuchet MS Regular" charset="0"/>
                <a:cs typeface="Trebuchet MS Regular" charset="0"/>
                <a:sym typeface="Arial"/>
              </a:rPr>
              <a:t> </a:t>
            </a:r>
            <a:endParaRPr lang="en-US" sz="2400" dirty="0">
              <a:solidFill>
                <a:schemeClr val="bg2">
                  <a:lumMod val="10000"/>
                </a:schemeClr>
              </a:solidFill>
              <a:latin typeface="Trebuchet MS Regular" charset="0"/>
              <a:ea typeface="Trebuchet MS Regular" charset="0"/>
              <a:cs typeface="Trebuchet MS Regular" charset="0"/>
              <a:sym typeface="Arial"/>
            </a:endParaRPr>
          </a:p>
        </p:txBody>
      </p:sp>
    </p:spTree>
    <p:extLst>
      <p:ext uri="{BB962C8B-B14F-4D97-AF65-F5344CB8AC3E}">
        <p14:creationId xmlns:p14="http://schemas.microsoft.com/office/powerpoint/2010/main" val="818973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512956" y="304800"/>
            <a:ext cx="9418443"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a:t>
            </a:r>
            <a:r>
              <a:rPr lang="en-US" sz="3600" dirty="0" smtClean="0">
                <a:solidFill>
                  <a:schemeClr val="accent4"/>
                </a:solidFill>
                <a:latin typeface="Trebuchet MS Regular" charset="0"/>
                <a:ea typeface="Trebuchet MS Regular" charset="0"/>
                <a:cs typeface="Trebuchet MS Regular" charset="0"/>
                <a:sym typeface="Arial"/>
              </a:rPr>
              <a:t>communicators</a:t>
            </a:r>
            <a:endParaRPr lang="en-US" sz="3600" dirty="0">
              <a:solidFill>
                <a:srgbClr val="000000"/>
              </a:solidFill>
              <a:latin typeface="Trebuchet MS Regular" charset="0"/>
              <a:ea typeface="Trebuchet MS Regular" charset="0"/>
              <a:cs typeface="Trebuchet MS Regular" charset="0"/>
              <a:sym typeface="Arial"/>
            </a:endParaRPr>
          </a:p>
        </p:txBody>
      </p:sp>
      <p:sp>
        <p:nvSpPr>
          <p:cNvPr id="396" name="Shape 396"/>
          <p:cNvSpPr txBox="1">
            <a:spLocks noGrp="1"/>
          </p:cNvSpPr>
          <p:nvPr>
            <p:ph type="body" idx="1"/>
          </p:nvPr>
        </p:nvSpPr>
        <p:spPr>
          <a:xfrm>
            <a:off x="512956" y="1081668"/>
            <a:ext cx="9418443" cy="5562600"/>
          </a:xfrm>
          <a:prstGeom prst="rect">
            <a:avLst/>
          </a:prstGeom>
        </p:spPr>
        <p:txBody>
          <a:bodyPr lIns="38100" tIns="38100" rIns="38100" bIns="38100" anchor="t" anchorCtr="0">
            <a:noAutofit/>
          </a:bodyPr>
          <a:lstStyle/>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The two default communicators exist at startup:</a:t>
            </a:r>
          </a:p>
          <a:p>
            <a:pPr marL="939092" lvl="1" indent="-457200">
              <a:buClr>
                <a:srgbClr val="000000"/>
              </a:buClr>
              <a:buFont typeface="Arial" charset="0"/>
              <a:buChar char="•"/>
            </a:pPr>
            <a:r>
              <a:rPr lang="en-US" sz="2400" dirty="0" smtClean="0">
                <a:solidFill>
                  <a:schemeClr val="bg2">
                    <a:lumMod val="10000"/>
                  </a:schemeClr>
                </a:solidFill>
                <a:latin typeface="Menlo" charset="0"/>
                <a:ea typeface="Menlo" charset="0"/>
                <a:cs typeface="Menlo" charset="0"/>
              </a:rPr>
              <a:t>COMM_WORLD</a:t>
            </a:r>
          </a:p>
          <a:p>
            <a:pPr marL="939092" lvl="1" indent="-457200">
              <a:buClr>
                <a:srgbClr val="000000"/>
              </a:buClr>
              <a:buFont typeface="Arial" charset="0"/>
              <a:buChar char="•"/>
            </a:pPr>
            <a:r>
              <a:rPr lang="en-US" sz="2400" dirty="0" smtClean="0">
                <a:solidFill>
                  <a:schemeClr val="bg2">
                    <a:lumMod val="10000"/>
                  </a:schemeClr>
                </a:solidFill>
                <a:latin typeface="Menlo" charset="0"/>
                <a:ea typeface="Menlo" charset="0"/>
                <a:cs typeface="Menlo" charset="0"/>
              </a:rPr>
              <a:t>COMM_SELF</a:t>
            </a:r>
          </a:p>
          <a:p>
            <a:pPr marL="618067" indent="-457200">
              <a:buClr>
                <a:srgbClr val="000000"/>
              </a:buClr>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For safety, duplicate communicators before use in or with libraries</a:t>
            </a:r>
          </a:p>
          <a:p>
            <a:pPr marL="618067" indent="-457200">
              <a:buClr>
                <a:srgbClr val="000000"/>
              </a:buClr>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Only break from the standard are methods:</a:t>
            </a:r>
            <a:br>
              <a:rPr lang="en-US" sz="2400" dirty="0" smtClean="0">
                <a:solidFill>
                  <a:srgbClr val="000000"/>
                </a:solidFill>
                <a:latin typeface="Trebuchet MS Regular" charset="0"/>
                <a:ea typeface="Trebuchet MS Regular" charset="0"/>
                <a:cs typeface="Trebuchet MS Regular" charset="0"/>
                <a:sym typeface="Arial"/>
              </a:rPr>
            </a:br>
            <a:r>
              <a:rPr lang="en-US" sz="2400" dirty="0" smtClean="0">
                <a:solidFill>
                  <a:srgbClr val="000000"/>
                </a:solidFill>
                <a:latin typeface="Trebuchet MS Regular" charset="0"/>
                <a:ea typeface="Trebuchet MS Regular" charset="0"/>
                <a:cs typeface="Trebuchet MS Regular" charset="0"/>
                <a:sym typeface="Arial"/>
              </a:rPr>
              <a:t> </a:t>
            </a:r>
            <a:r>
              <a:rPr lang="en-US" sz="2000" dirty="0" err="1" smtClean="0">
                <a:solidFill>
                  <a:schemeClr val="bg2">
                    <a:lumMod val="10000"/>
                  </a:schemeClr>
                </a:solidFill>
                <a:latin typeface="Menlo" charset="0"/>
                <a:ea typeface="Menlo" charset="0"/>
                <a:cs typeface="Menlo" charset="0"/>
              </a:rPr>
              <a:t>Is_inter</a:t>
            </a:r>
            <a:r>
              <a:rPr lang="en-US" sz="2000" dirty="0" smtClean="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 </a:t>
            </a:r>
            <a:r>
              <a:rPr lang="en-US" sz="2400" dirty="0" smtClean="0">
                <a:solidFill>
                  <a:schemeClr val="bg2">
                    <a:lumMod val="10000"/>
                  </a:schemeClr>
                </a:solidFill>
                <a:latin typeface="+mj-lt"/>
                <a:ea typeface="Menlo" charset="0"/>
                <a:cs typeface="Menlo" charset="0"/>
              </a:rPr>
              <a:t>and</a:t>
            </a:r>
            <a:r>
              <a:rPr lang="en-US" sz="2000" dirty="0" smtClean="0">
                <a:solidFill>
                  <a:schemeClr val="bg2">
                    <a:lumMod val="10000"/>
                  </a:schemeClr>
                </a:solidFill>
                <a:latin typeface="Menlo" charset="0"/>
                <a:ea typeface="Menlo" charset="0"/>
                <a:cs typeface="Menlo" charset="0"/>
              </a:rPr>
              <a:t> </a:t>
            </a:r>
            <a:r>
              <a:rPr lang="en-US" sz="2000" dirty="0" err="1" smtClean="0">
                <a:solidFill>
                  <a:schemeClr val="bg2">
                    <a:lumMod val="10000"/>
                  </a:schemeClr>
                </a:solidFill>
                <a:latin typeface="Menlo" charset="0"/>
                <a:ea typeface="Menlo" charset="0"/>
                <a:cs typeface="Menlo" charset="0"/>
              </a:rPr>
              <a:t>Is_intra</a:t>
            </a:r>
            <a:r>
              <a:rPr lang="en-US" sz="2000" dirty="0">
                <a:solidFill>
                  <a:schemeClr val="bg2">
                    <a:lumMod val="10000"/>
                  </a:schemeClr>
                </a:solidFill>
                <a:latin typeface="Menlo" charset="0"/>
                <a:ea typeface="Menlo" charset="0"/>
                <a:cs typeface="Menlo" charset="0"/>
              </a:rPr>
              <a:t>()</a:t>
            </a:r>
            <a:endParaRPr lang="en-US" sz="2000" dirty="0">
              <a:solidFill>
                <a:schemeClr val="bg2">
                  <a:lumMod val="10000"/>
                </a:schemeClr>
              </a:solidFill>
              <a:latin typeface="Menlo" charset="0"/>
              <a:ea typeface="Menlo" charset="0"/>
              <a:cs typeface="Menlo" charset="0"/>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512956" y="304800"/>
            <a:ext cx="9418443"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 </a:t>
            </a:r>
            <a:r>
              <a:rPr lang="en-US" sz="3600" dirty="0" smtClean="0">
                <a:solidFill>
                  <a:schemeClr val="accent4"/>
                </a:solidFill>
                <a:latin typeface="Trebuchet MS Regular" charset="0"/>
                <a:ea typeface="Trebuchet MS Regular" charset="0"/>
                <a:cs typeface="Trebuchet MS Regular" charset="0"/>
                <a:sym typeface="Arial"/>
              </a:rPr>
              <a:t>collectives and operations</a:t>
            </a:r>
            <a:endParaRPr lang="en-US" sz="3600" dirty="0">
              <a:solidFill>
                <a:srgbClr val="000000"/>
              </a:solidFill>
              <a:latin typeface="Trebuchet MS Regular" charset="0"/>
              <a:ea typeface="Trebuchet MS Regular" charset="0"/>
              <a:cs typeface="Trebuchet MS Regular" charset="0"/>
              <a:sym typeface="Arial"/>
            </a:endParaRPr>
          </a:p>
        </p:txBody>
      </p:sp>
      <p:sp>
        <p:nvSpPr>
          <p:cNvPr id="396" name="Shape 396"/>
          <p:cNvSpPr txBox="1">
            <a:spLocks noGrp="1"/>
          </p:cNvSpPr>
          <p:nvPr>
            <p:ph type="body" idx="1"/>
          </p:nvPr>
        </p:nvSpPr>
        <p:spPr>
          <a:xfrm>
            <a:off x="512956" y="1081668"/>
            <a:ext cx="9418443" cy="5562600"/>
          </a:xfrm>
          <a:prstGeom prst="rect">
            <a:avLst/>
          </a:prstGeom>
        </p:spPr>
        <p:txBody>
          <a:bodyPr lIns="38100" tIns="38100" rIns="38100" bIns="38100" anchor="t" anchorCtr="0">
            <a:noAutofit/>
          </a:bodyPr>
          <a:lstStyle/>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Collectives </a:t>
            </a:r>
            <a:r>
              <a:rPr lang="en-US" sz="2400" dirty="0">
                <a:solidFill>
                  <a:srgbClr val="000000"/>
                </a:solidFill>
                <a:latin typeface="Trebuchet MS Regular" charset="0"/>
                <a:ea typeface="Trebuchet MS Regular" charset="0"/>
                <a:cs typeface="Trebuchet MS Regular" charset="0"/>
                <a:sym typeface="Arial"/>
              </a:rPr>
              <a:t>operating on Python objects are naive</a:t>
            </a: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a:solidFill>
                  <a:srgbClr val="000000"/>
                </a:solidFill>
                <a:latin typeface="Trebuchet MS Regular" charset="0"/>
                <a:ea typeface="Trebuchet MS Regular" charset="0"/>
                <a:cs typeface="Trebuchet MS Regular" charset="0"/>
                <a:sym typeface="Arial"/>
              </a:rPr>
              <a:t>For the most part collective reduction operations on Python objects are </a:t>
            </a:r>
            <a:r>
              <a:rPr lang="en-US" sz="2400" dirty="0" smtClean="0">
                <a:solidFill>
                  <a:srgbClr val="000000"/>
                </a:solidFill>
                <a:latin typeface="Trebuchet MS Regular" charset="0"/>
                <a:ea typeface="Trebuchet MS Regular" charset="0"/>
                <a:cs typeface="Trebuchet MS Regular" charset="0"/>
                <a:sym typeface="Arial"/>
              </a:rPr>
              <a:t>serial</a:t>
            </a:r>
            <a:endParaRPr lang="en-US" sz="2400" dirty="0">
              <a:solidFill>
                <a:srgbClr val="000000"/>
              </a:solidFill>
              <a:latin typeface="Trebuchet MS Regular" charset="0"/>
              <a:ea typeface="Trebuchet MS Regular" charset="0"/>
              <a:cs typeface="Trebuchet MS Regular" charset="0"/>
              <a:sym typeface="Arial"/>
            </a:endParaRP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Casing convention applies to methods: </a:t>
            </a:r>
          </a:p>
          <a:p>
            <a:pPr marL="939092" lvl="1" indent="-457200">
              <a:buClr>
                <a:srgbClr val="000000"/>
              </a:buClr>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lowercased </a:t>
            </a:r>
            <a:r>
              <a:rPr lang="en-US" sz="2400" dirty="0">
                <a:solidFill>
                  <a:srgbClr val="000000"/>
                </a:solidFill>
                <a:latin typeface="Trebuchet MS Regular" charset="0"/>
                <a:ea typeface="Trebuchet MS Regular" charset="0"/>
                <a:cs typeface="Trebuchet MS Regular" charset="0"/>
                <a:sym typeface="Arial"/>
              </a:rPr>
              <a:t>methods will work for general Python objects (albeit slowly) </a:t>
            </a:r>
            <a:endParaRPr lang="en-US" sz="2400" dirty="0" smtClean="0">
              <a:solidFill>
                <a:srgbClr val="000000"/>
              </a:solidFill>
              <a:latin typeface="Trebuchet MS Regular" charset="0"/>
              <a:ea typeface="Trebuchet MS Regular" charset="0"/>
              <a:cs typeface="Trebuchet MS Regular" charset="0"/>
              <a:sym typeface="Arial"/>
            </a:endParaRPr>
          </a:p>
          <a:p>
            <a:pPr marL="939092" lvl="1" indent="-457200">
              <a:buClr>
                <a:srgbClr val="000000"/>
              </a:buClr>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uppercase </a:t>
            </a:r>
            <a:r>
              <a:rPr lang="en-US" sz="2400" dirty="0">
                <a:solidFill>
                  <a:srgbClr val="000000"/>
                </a:solidFill>
                <a:latin typeface="Trebuchet MS Regular" charset="0"/>
                <a:ea typeface="Trebuchet MS Regular" charset="0"/>
                <a:cs typeface="Trebuchet MS Regular" charset="0"/>
                <a:sym typeface="Arial"/>
              </a:rPr>
              <a:t>methods will work for </a:t>
            </a:r>
            <a:r>
              <a:rPr lang="en-US" sz="2400" dirty="0" err="1">
                <a:solidFill>
                  <a:srgbClr val="000000"/>
                </a:solidFill>
                <a:latin typeface="Trebuchet MS Regular" charset="0"/>
                <a:ea typeface="Trebuchet MS Regular" charset="0"/>
                <a:cs typeface="Trebuchet MS Regular" charset="0"/>
                <a:sym typeface="Arial"/>
              </a:rPr>
              <a:t>NumPy</a:t>
            </a:r>
            <a:r>
              <a:rPr lang="en-US" sz="2400" dirty="0">
                <a:solidFill>
                  <a:srgbClr val="000000"/>
                </a:solidFill>
                <a:latin typeface="Trebuchet MS Regular" charset="0"/>
                <a:ea typeface="Trebuchet MS Regular" charset="0"/>
                <a:cs typeface="Trebuchet MS Regular" charset="0"/>
                <a:sym typeface="Arial"/>
              </a:rPr>
              <a:t>/MPI data types at near C </a:t>
            </a:r>
            <a:r>
              <a:rPr lang="en-US" sz="2400" dirty="0" smtClean="0">
                <a:solidFill>
                  <a:srgbClr val="000000"/>
                </a:solidFill>
                <a:latin typeface="Trebuchet MS Regular" charset="0"/>
                <a:ea typeface="Trebuchet MS Regular" charset="0"/>
                <a:cs typeface="Trebuchet MS Regular" charset="0"/>
                <a:sym typeface="Arial"/>
              </a:rPr>
              <a:t>speed</a:t>
            </a:r>
          </a:p>
          <a:p>
            <a:pPr marL="618067" indent="-457200">
              <a:buClr>
                <a:srgbClr val="000000"/>
              </a:buClr>
              <a:buFont typeface="Courier New" charset="0"/>
              <a:buChar char="o"/>
            </a:pPr>
            <a:endParaRPr lang="en-US" sz="2400" dirty="0">
              <a:solidFill>
                <a:srgbClr val="000000"/>
              </a:solidFill>
              <a:latin typeface="Trebuchet MS Regular" charset="0"/>
              <a:ea typeface="Trebuchet MS Regular" charset="0"/>
              <a:cs typeface="Trebuchet MS Regular" charset="0"/>
              <a:sym typeface="Arial"/>
            </a:endParaRPr>
          </a:p>
        </p:txBody>
      </p:sp>
    </p:spTree>
    <p:extLst>
      <p:ext uri="{BB962C8B-B14F-4D97-AF65-F5344CB8AC3E}">
        <p14:creationId xmlns:p14="http://schemas.microsoft.com/office/powerpoint/2010/main" val="16223777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512956" y="304800"/>
            <a:ext cx="9418443" cy="990599"/>
          </a:xfrm>
          <a:prstGeom prst="rect">
            <a:avLst/>
          </a:prstGeom>
        </p:spPr>
        <p:txBody>
          <a:bodyPr lIns="38100" tIns="38100" rIns="38100" bIns="38100" anchor="t" anchorCtr="0">
            <a:noAutofit/>
          </a:bodyPr>
          <a:lstStyle/>
          <a:p>
            <a:pPr lvl="0"/>
            <a:r>
              <a:rPr lang="en-US" sz="3600" dirty="0" smtClean="0">
                <a:solidFill>
                  <a:schemeClr val="accent4"/>
                </a:solidFill>
                <a:latin typeface="Trebuchet MS Regular" charset="0"/>
                <a:ea typeface="Trebuchet MS Regular" charset="0"/>
                <a:cs typeface="Trebuchet MS Regular" charset="0"/>
                <a:sym typeface="Arial"/>
              </a:rPr>
              <a:t>mpi4py</a:t>
            </a:r>
            <a:r>
              <a:rPr lang="en-US" sz="3600" dirty="0" smtClean="0">
                <a:solidFill>
                  <a:schemeClr val="accent4"/>
                </a:solidFill>
                <a:latin typeface="Trebuchet MS Regular" charset="0"/>
                <a:ea typeface="Trebuchet MS Regular" charset="0"/>
                <a:cs typeface="Trebuchet MS Regular" charset="0"/>
                <a:sym typeface="Arial"/>
              </a:rPr>
              <a:t>: Parallel I/O</a:t>
            </a:r>
            <a:endParaRPr lang="en-US" sz="3600" dirty="0">
              <a:solidFill>
                <a:srgbClr val="000000"/>
              </a:solidFill>
              <a:latin typeface="Trebuchet MS Regular" charset="0"/>
              <a:ea typeface="Trebuchet MS Regular" charset="0"/>
              <a:cs typeface="Trebuchet MS Regular" charset="0"/>
              <a:sym typeface="Arial"/>
            </a:endParaRPr>
          </a:p>
        </p:txBody>
      </p:sp>
      <p:sp>
        <p:nvSpPr>
          <p:cNvPr id="396" name="Shape 396"/>
          <p:cNvSpPr txBox="1">
            <a:spLocks noGrp="1"/>
          </p:cNvSpPr>
          <p:nvPr>
            <p:ph type="body" idx="1"/>
          </p:nvPr>
        </p:nvSpPr>
        <p:spPr>
          <a:xfrm>
            <a:off x="512955" y="1295399"/>
            <a:ext cx="9418443" cy="5562600"/>
          </a:xfrm>
          <a:prstGeom prst="rect">
            <a:avLst/>
          </a:prstGeom>
        </p:spPr>
        <p:txBody>
          <a:bodyPr lIns="38100" tIns="38100" rIns="38100" bIns="38100" anchor="t" anchorCtr="0">
            <a:noAutofit/>
          </a:bodyPr>
          <a:lstStyle/>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chemeClr val="bg2">
                    <a:lumMod val="10000"/>
                  </a:schemeClr>
                </a:solidFill>
                <a:latin typeface="+mj-lt"/>
                <a:ea typeface="Trebuchet MS Regular" charset="0"/>
                <a:cs typeface="Trebuchet MS Regular" charset="0"/>
                <a:sym typeface="Arial"/>
              </a:rPr>
              <a:t>All 30-something MPI-2 methods are supported</a:t>
            </a: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chemeClr val="bg2">
                    <a:lumMod val="10000"/>
                  </a:schemeClr>
                </a:solidFill>
                <a:latin typeface="+mj-lt"/>
                <a:ea typeface="Trebuchet MS Regular" charset="0"/>
                <a:cs typeface="Trebuchet MS Regular" charset="0"/>
                <a:sym typeface="Arial"/>
              </a:rPr>
              <a:t>conventional Python I/O is not MPI safe!</a:t>
            </a:r>
          </a:p>
          <a:p>
            <a:pPr marL="939092" lvl="1" indent="-457200">
              <a:buClr>
                <a:srgbClr val="000000"/>
              </a:buClr>
              <a:buFont typeface="Arial" charset="0"/>
              <a:buChar char="•"/>
            </a:pPr>
            <a:r>
              <a:rPr lang="en-US" sz="2400" dirty="0" smtClean="0">
                <a:solidFill>
                  <a:schemeClr val="bg2">
                    <a:lumMod val="10000"/>
                  </a:schemeClr>
                </a:solidFill>
                <a:latin typeface="+mj-lt"/>
                <a:ea typeface="Trebuchet MS Regular" charset="0"/>
                <a:cs typeface="Trebuchet MS Regular" charset="0"/>
                <a:sym typeface="Arial"/>
              </a:rPr>
              <a:t>safe to read files, though there might be locking issues</a:t>
            </a:r>
          </a:p>
          <a:p>
            <a:pPr marL="939092" lvl="1" indent="-457200">
              <a:buClr>
                <a:srgbClr val="000000"/>
              </a:buClr>
              <a:buFont typeface="Arial" charset="0"/>
              <a:buChar char="•"/>
            </a:pPr>
            <a:r>
              <a:rPr lang="en-US" sz="2400" dirty="0" smtClean="0">
                <a:solidFill>
                  <a:schemeClr val="bg2">
                    <a:lumMod val="10000"/>
                  </a:schemeClr>
                </a:solidFill>
                <a:latin typeface="+mj-lt"/>
                <a:ea typeface="Trebuchet MS Regular" charset="0"/>
                <a:cs typeface="Trebuchet MS Regular" charset="0"/>
                <a:sym typeface="Arial"/>
              </a:rPr>
              <a:t>write a separate file per rank if you must use Python I/O</a:t>
            </a:r>
          </a:p>
          <a:p>
            <a:pPr marL="618067" lvl="0" indent="-457200">
              <a:buClr>
                <a:srgbClr val="000000"/>
              </a:buClr>
              <a:buFont typeface="Courier New" charset="0"/>
              <a:buChar char="o"/>
            </a:pPr>
            <a:r>
              <a:rPr lang="en-US" sz="2400" dirty="0">
                <a:solidFill>
                  <a:schemeClr val="bg2">
                    <a:lumMod val="10000"/>
                  </a:schemeClr>
                </a:solidFill>
                <a:latin typeface="+mj-lt"/>
                <a:ea typeface="Trebuchet MS Regular" charset="0"/>
                <a:cs typeface="Trebuchet MS Regular" charset="0"/>
                <a:sym typeface="Arial"/>
              </a:rPr>
              <a:t>h</a:t>
            </a:r>
            <a:r>
              <a:rPr lang="en-US" sz="2400" dirty="0" smtClean="0">
                <a:solidFill>
                  <a:schemeClr val="bg2">
                    <a:lumMod val="10000"/>
                  </a:schemeClr>
                </a:solidFill>
                <a:latin typeface="+mj-lt"/>
                <a:ea typeface="Trebuchet MS Regular" charset="0"/>
                <a:cs typeface="Trebuchet MS Regular" charset="0"/>
                <a:sym typeface="Arial"/>
              </a:rPr>
              <a:t>5py </a:t>
            </a:r>
            <a:r>
              <a:rPr lang="hr-HR" sz="2400" dirty="0" smtClean="0">
                <a:solidFill>
                  <a:schemeClr val="bg2">
                    <a:lumMod val="10000"/>
                  </a:schemeClr>
                </a:solidFill>
                <a:latin typeface="+mj-lt"/>
              </a:rPr>
              <a:t>2.2.0 </a:t>
            </a:r>
            <a:r>
              <a:rPr lang="hr-HR" sz="2400" dirty="0" err="1" smtClean="0">
                <a:solidFill>
                  <a:schemeClr val="bg2">
                    <a:lumMod val="10000"/>
                  </a:schemeClr>
                </a:solidFill>
                <a:latin typeface="+mj-lt"/>
              </a:rPr>
              <a:t>and</a:t>
            </a:r>
            <a:r>
              <a:rPr lang="hr-HR" sz="2400" dirty="0" smtClean="0">
                <a:solidFill>
                  <a:schemeClr val="bg2">
                    <a:lumMod val="10000"/>
                  </a:schemeClr>
                </a:solidFill>
                <a:latin typeface="+mj-lt"/>
              </a:rPr>
              <a:t> </a:t>
            </a:r>
            <a:r>
              <a:rPr lang="hr-HR" sz="2400" dirty="0" err="1" smtClean="0">
                <a:solidFill>
                  <a:schemeClr val="bg2">
                    <a:lumMod val="10000"/>
                  </a:schemeClr>
                </a:solidFill>
                <a:latin typeface="+mj-lt"/>
              </a:rPr>
              <a:t>later</a:t>
            </a:r>
            <a:r>
              <a:rPr lang="hr-HR" sz="2400" dirty="0" smtClean="0">
                <a:solidFill>
                  <a:schemeClr val="bg2">
                    <a:lumMod val="10000"/>
                  </a:schemeClr>
                </a:solidFill>
                <a:latin typeface="+mj-lt"/>
              </a:rPr>
              <a:t> </a:t>
            </a:r>
            <a:r>
              <a:rPr lang="hr-HR" sz="2400" dirty="0" err="1" smtClean="0">
                <a:solidFill>
                  <a:schemeClr val="bg2">
                    <a:lumMod val="10000"/>
                  </a:schemeClr>
                </a:solidFill>
                <a:latin typeface="+mj-lt"/>
              </a:rPr>
              <a:t>support</a:t>
            </a:r>
            <a:r>
              <a:rPr lang="hr-HR" sz="2400" dirty="0" smtClean="0">
                <a:solidFill>
                  <a:schemeClr val="bg2">
                    <a:lumMod val="10000"/>
                  </a:schemeClr>
                </a:solidFill>
                <a:latin typeface="+mj-lt"/>
              </a:rPr>
              <a:t> </a:t>
            </a:r>
            <a:r>
              <a:rPr lang="hr-HR" sz="2400" dirty="0" err="1" smtClean="0">
                <a:solidFill>
                  <a:schemeClr val="bg2">
                    <a:lumMod val="10000"/>
                  </a:schemeClr>
                </a:solidFill>
                <a:latin typeface="+mj-lt"/>
              </a:rPr>
              <a:t>parallel</a:t>
            </a:r>
            <a:r>
              <a:rPr lang="hr-HR" sz="2400" dirty="0" smtClean="0">
                <a:solidFill>
                  <a:schemeClr val="bg2">
                    <a:lumMod val="10000"/>
                  </a:schemeClr>
                </a:solidFill>
                <a:latin typeface="+mj-lt"/>
              </a:rPr>
              <a:t> I/O</a:t>
            </a:r>
            <a:endParaRPr lang="hr-HR" sz="2400" dirty="0">
              <a:solidFill>
                <a:schemeClr val="bg2">
                  <a:lumMod val="10000"/>
                </a:schemeClr>
              </a:solidFill>
              <a:latin typeface="+mj-lt"/>
            </a:endParaRPr>
          </a:p>
          <a:p>
            <a:pPr marL="939092" lvl="1" indent="-457200">
              <a:buClr>
                <a:srgbClr val="000000"/>
              </a:buClr>
              <a:buFont typeface="Courier New" charset="0"/>
              <a:buChar char="o"/>
            </a:pPr>
            <a:r>
              <a:rPr lang="en-US" sz="2400" dirty="0" smtClean="0">
                <a:solidFill>
                  <a:schemeClr val="bg2">
                    <a:lumMod val="10000"/>
                  </a:schemeClr>
                </a:solidFill>
                <a:latin typeface="+mj-lt"/>
                <a:ea typeface="Trebuchet MS Regular" charset="0"/>
                <a:cs typeface="Trebuchet MS Regular" charset="0"/>
                <a:sym typeface="Arial"/>
              </a:rPr>
              <a:t>h</a:t>
            </a:r>
            <a:r>
              <a:rPr lang="en-US" sz="2400" dirty="0" smtClean="0">
                <a:solidFill>
                  <a:schemeClr val="bg2">
                    <a:lumMod val="10000"/>
                  </a:schemeClr>
                </a:solidFill>
                <a:latin typeface="+mj-lt"/>
                <a:ea typeface="Trebuchet MS Regular" charset="0"/>
                <a:cs typeface="Trebuchet MS Regular" charset="0"/>
                <a:sym typeface="Arial"/>
              </a:rPr>
              <a:t>df5 must be built with parallel support</a:t>
            </a:r>
          </a:p>
          <a:p>
            <a:pPr marL="1249533" lvl="2" indent="-457200">
              <a:buClr>
                <a:srgbClr val="000000"/>
              </a:buClr>
              <a:buFont typeface="Courier New" charset="0"/>
              <a:buChar char="o"/>
            </a:pPr>
            <a:r>
              <a:rPr lang="en-US" sz="2400" dirty="0">
                <a:solidFill>
                  <a:schemeClr val="bg2">
                    <a:lumMod val="10000"/>
                  </a:schemeClr>
                </a:solidFill>
                <a:latin typeface="+mj-lt"/>
                <a:ea typeface="Trebuchet MS Regular" charset="0"/>
                <a:cs typeface="Trebuchet MS Regular" charset="0"/>
                <a:sym typeface="Arial"/>
              </a:rPr>
              <a:t>m</a:t>
            </a:r>
            <a:r>
              <a:rPr lang="en-US" sz="2400" dirty="0" smtClean="0">
                <a:solidFill>
                  <a:schemeClr val="bg2">
                    <a:lumMod val="10000"/>
                  </a:schemeClr>
                </a:solidFill>
                <a:latin typeface="+mj-lt"/>
                <a:ea typeface="Trebuchet MS Regular" charset="0"/>
                <a:cs typeface="Trebuchet MS Regular" charset="0"/>
                <a:sym typeface="Arial"/>
              </a:rPr>
              <a:t>ake sure your hdf5 matches your MPI</a:t>
            </a:r>
            <a:endParaRPr lang="en-US" sz="2400" dirty="0" smtClean="0">
              <a:solidFill>
                <a:schemeClr val="bg2">
                  <a:lumMod val="10000"/>
                </a:schemeClr>
              </a:solidFill>
              <a:latin typeface="+mj-lt"/>
              <a:ea typeface="Trebuchet MS Regular" charset="0"/>
              <a:cs typeface="Trebuchet MS Regular" charset="0"/>
              <a:sym typeface="Arial"/>
            </a:endParaRPr>
          </a:p>
          <a:p>
            <a:pPr marL="1249533" lvl="2" indent="-457200">
              <a:buClr>
                <a:srgbClr val="000000"/>
              </a:buClr>
              <a:buFont typeface="Courier New" charset="0"/>
              <a:buChar char="o"/>
            </a:pPr>
            <a:r>
              <a:rPr lang="en-US" sz="2400" dirty="0">
                <a:solidFill>
                  <a:schemeClr val="bg2">
                    <a:lumMod val="10000"/>
                  </a:schemeClr>
                </a:solidFill>
                <a:latin typeface="+mj-lt"/>
                <a:ea typeface="Trebuchet MS Regular" charset="0"/>
                <a:cs typeface="Trebuchet MS Regular" charset="0"/>
                <a:sym typeface="Arial"/>
              </a:rPr>
              <a:t>h</a:t>
            </a:r>
            <a:r>
              <a:rPr lang="en-US" sz="2400" dirty="0" smtClean="0">
                <a:solidFill>
                  <a:schemeClr val="bg2">
                    <a:lumMod val="10000"/>
                  </a:schemeClr>
                </a:solidFill>
                <a:latin typeface="+mj-lt"/>
                <a:ea typeface="Trebuchet MS Regular" charset="0"/>
                <a:cs typeface="Trebuchet MS Regular" charset="0"/>
                <a:sym typeface="Arial"/>
              </a:rPr>
              <a:t>5pcc must be present</a:t>
            </a:r>
          </a:p>
          <a:p>
            <a:pPr marL="1249533" lvl="2" indent="-457200">
              <a:buClr>
                <a:srgbClr val="000000"/>
              </a:buClr>
              <a:buFont typeface="Courier New" charset="0"/>
              <a:buChar char="o"/>
            </a:pPr>
            <a:r>
              <a:rPr lang="en-US" sz="2400" dirty="0">
                <a:solidFill>
                  <a:schemeClr val="bg2">
                    <a:lumMod val="10000"/>
                  </a:schemeClr>
                </a:solidFill>
                <a:latin typeface="+mj-lt"/>
              </a:rPr>
              <a:t>c</a:t>
            </a:r>
            <a:r>
              <a:rPr lang="en-US" sz="2400" dirty="0" smtClean="0">
                <a:solidFill>
                  <a:schemeClr val="bg2">
                    <a:lumMod val="10000"/>
                  </a:schemeClr>
                </a:solidFill>
                <a:latin typeface="+mj-lt"/>
              </a:rPr>
              <a:t>heck things with: </a:t>
            </a:r>
            <a:r>
              <a:rPr lang="en-US" sz="2400" dirty="0" smtClean="0">
                <a:solidFill>
                  <a:schemeClr val="bg2">
                    <a:lumMod val="10000"/>
                  </a:schemeClr>
                </a:solidFill>
                <a:latin typeface="Menlo" charset="0"/>
                <a:ea typeface="Menlo" charset="0"/>
                <a:cs typeface="Menlo" charset="0"/>
              </a:rPr>
              <a:t>h5pcc </a:t>
            </a:r>
            <a:r>
              <a:rPr lang="en-US" sz="2400" dirty="0">
                <a:solidFill>
                  <a:schemeClr val="bg2">
                    <a:lumMod val="10000"/>
                  </a:schemeClr>
                </a:solidFill>
                <a:latin typeface="Menlo" charset="0"/>
                <a:ea typeface="Menlo" charset="0"/>
                <a:cs typeface="Menlo" charset="0"/>
              </a:rPr>
              <a:t>-</a:t>
            </a:r>
            <a:r>
              <a:rPr lang="en-US" sz="2400" dirty="0" err="1">
                <a:solidFill>
                  <a:schemeClr val="bg2">
                    <a:lumMod val="10000"/>
                  </a:schemeClr>
                </a:solidFill>
                <a:latin typeface="Menlo" charset="0"/>
                <a:ea typeface="Menlo" charset="0"/>
                <a:cs typeface="Menlo" charset="0"/>
              </a:rPr>
              <a:t>showconfig</a:t>
            </a:r>
            <a:endParaRPr lang="en-US" sz="2400" dirty="0" smtClean="0">
              <a:solidFill>
                <a:schemeClr val="bg2">
                  <a:lumMod val="10000"/>
                </a:schemeClr>
              </a:solidFill>
              <a:latin typeface="Menlo" charset="0"/>
              <a:ea typeface="Menlo" charset="0"/>
              <a:cs typeface="Menlo" charset="0"/>
              <a:sym typeface="Arial"/>
            </a:endParaRPr>
          </a:p>
          <a:p>
            <a:pPr marL="1249533" lvl="2" indent="-457200">
              <a:buClr>
                <a:srgbClr val="000000"/>
              </a:buClr>
              <a:buFont typeface="Courier New" charset="0"/>
              <a:buChar char="o"/>
            </a:pPr>
            <a:r>
              <a:rPr lang="en-US" sz="2400" dirty="0">
                <a:solidFill>
                  <a:schemeClr val="bg2">
                    <a:lumMod val="10000"/>
                  </a:schemeClr>
                </a:solidFill>
                <a:latin typeface="+mj-lt"/>
                <a:ea typeface="Trebuchet MS Regular" charset="0"/>
                <a:cs typeface="Trebuchet MS Regular" charset="0"/>
                <a:sym typeface="Arial"/>
              </a:rPr>
              <a:t>hdf5 </a:t>
            </a:r>
            <a:r>
              <a:rPr lang="en-US" sz="2400" dirty="0" smtClean="0">
                <a:solidFill>
                  <a:schemeClr val="bg2">
                    <a:lumMod val="10000"/>
                  </a:schemeClr>
                </a:solidFill>
                <a:latin typeface="+mj-lt"/>
                <a:ea typeface="Trebuchet MS Regular" charset="0"/>
                <a:cs typeface="Trebuchet MS Regular" charset="0"/>
                <a:sym typeface="Arial"/>
              </a:rPr>
              <a:t>and h5py from </a:t>
            </a:r>
            <a:r>
              <a:rPr lang="en-US" sz="2400" dirty="0">
                <a:solidFill>
                  <a:schemeClr val="bg2">
                    <a:lumMod val="10000"/>
                  </a:schemeClr>
                </a:solidFill>
                <a:latin typeface="+mj-lt"/>
                <a:ea typeface="Trebuchet MS Regular" charset="0"/>
                <a:cs typeface="Trebuchet MS Regular" charset="0"/>
                <a:sym typeface="Arial"/>
              </a:rPr>
              <a:t>Anaconda are </a:t>
            </a:r>
            <a:r>
              <a:rPr lang="en-US" sz="2400" dirty="0" smtClean="0">
                <a:solidFill>
                  <a:schemeClr val="bg2">
                    <a:lumMod val="10000"/>
                  </a:schemeClr>
                </a:solidFill>
                <a:latin typeface="+mj-lt"/>
                <a:ea typeface="Trebuchet MS Regular" charset="0"/>
                <a:cs typeface="Trebuchet MS Regular" charset="0"/>
                <a:sym typeface="Arial"/>
              </a:rPr>
              <a:t>serial!</a:t>
            </a:r>
          </a:p>
          <a:p>
            <a:pPr marL="939092" lvl="1" indent="-457200">
              <a:buClr>
                <a:srgbClr val="000000"/>
              </a:buClr>
              <a:buFont typeface="Courier New" charset="0"/>
              <a:buChar char="o"/>
            </a:pPr>
            <a:r>
              <a:rPr lang="en-US" sz="2400" dirty="0" smtClean="0">
                <a:solidFill>
                  <a:schemeClr val="bg2">
                    <a:lumMod val="10000"/>
                  </a:schemeClr>
                </a:solidFill>
                <a:latin typeface="+mj-lt"/>
              </a:rPr>
              <a:t>anything </a:t>
            </a:r>
            <a:r>
              <a:rPr lang="en-US" sz="2400" dirty="0">
                <a:solidFill>
                  <a:schemeClr val="bg2">
                    <a:lumMod val="10000"/>
                  </a:schemeClr>
                </a:solidFill>
                <a:latin typeface="+mj-lt"/>
              </a:rPr>
              <a:t>which modifies </a:t>
            </a:r>
            <a:r>
              <a:rPr lang="en-US" sz="2400" dirty="0" smtClean="0">
                <a:solidFill>
                  <a:schemeClr val="bg2">
                    <a:lumMod val="10000"/>
                  </a:schemeClr>
                </a:solidFill>
                <a:latin typeface="+mj-lt"/>
              </a:rPr>
              <a:t>the structure</a:t>
            </a:r>
            <a:r>
              <a:rPr lang="en-US" sz="2400" dirty="0">
                <a:solidFill>
                  <a:schemeClr val="bg2">
                    <a:lumMod val="10000"/>
                  </a:schemeClr>
                </a:solidFill>
                <a:latin typeface="+mj-lt"/>
              </a:rPr>
              <a:t> or metadata of a file must be done </a:t>
            </a:r>
            <a:r>
              <a:rPr lang="en-US" sz="2400" dirty="0" smtClean="0">
                <a:solidFill>
                  <a:schemeClr val="bg2">
                    <a:lumMod val="10000"/>
                  </a:schemeClr>
                </a:solidFill>
                <a:latin typeface="+mj-lt"/>
              </a:rPr>
              <a:t>collectively</a:t>
            </a:r>
          </a:p>
          <a:p>
            <a:pPr marL="939092" lvl="1" indent="-457200">
              <a:buClr>
                <a:srgbClr val="000000"/>
              </a:buClr>
              <a:buFont typeface="Courier New" charset="0"/>
              <a:buChar char="o"/>
            </a:pPr>
            <a:r>
              <a:rPr lang="en-US" sz="2400" dirty="0" smtClean="0">
                <a:solidFill>
                  <a:schemeClr val="bg2">
                    <a:lumMod val="10000"/>
                  </a:schemeClr>
                </a:solidFill>
                <a:latin typeface="+mj-lt"/>
              </a:rPr>
              <a:t>Generally </a:t>
            </a:r>
            <a:r>
              <a:rPr lang="en-US" sz="2400" smtClean="0">
                <a:solidFill>
                  <a:schemeClr val="bg2">
                    <a:lumMod val="10000"/>
                  </a:schemeClr>
                </a:solidFill>
                <a:latin typeface="+mj-lt"/>
              </a:rPr>
              <a:t>as simple as:</a:t>
            </a:r>
            <a:r>
              <a:rPr lang="en-US" sz="2400" dirty="0">
                <a:solidFill>
                  <a:schemeClr val="bg2">
                    <a:lumMod val="10000"/>
                  </a:schemeClr>
                </a:solidFill>
                <a:latin typeface="+mj-lt"/>
              </a:rPr>
              <a:t/>
            </a:r>
            <a:br>
              <a:rPr lang="en-US" sz="2400" dirty="0">
                <a:solidFill>
                  <a:schemeClr val="bg2">
                    <a:lumMod val="10000"/>
                  </a:schemeClr>
                </a:solidFill>
                <a:latin typeface="+mj-lt"/>
              </a:rPr>
            </a:br>
            <a:r>
              <a:rPr lang="en-US" sz="2000" dirty="0">
                <a:solidFill>
                  <a:schemeClr val="bg2">
                    <a:lumMod val="10000"/>
                  </a:schemeClr>
                </a:solidFill>
                <a:latin typeface="Menlo" charset="0"/>
                <a:ea typeface="Menlo" charset="0"/>
                <a:cs typeface="Menlo" charset="0"/>
              </a:rPr>
              <a:t>f</a:t>
            </a:r>
            <a:r>
              <a:rPr lang="en-US" sz="2000" dirty="0">
                <a:solidFill>
                  <a:schemeClr val="bg2">
                    <a:lumMod val="10000"/>
                  </a:schemeClr>
                </a:solidFill>
                <a:latin typeface="Menlo" charset="0"/>
                <a:ea typeface="Menlo" charset="0"/>
                <a:cs typeface="Menlo" charset="0"/>
              </a:rPr>
              <a:t> </a:t>
            </a:r>
            <a:r>
              <a:rPr lang="en-US" sz="2000" b="1"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 </a:t>
            </a:r>
            <a:r>
              <a:rPr lang="en-US" sz="2000" dirty="0">
                <a:solidFill>
                  <a:schemeClr val="bg2">
                    <a:lumMod val="10000"/>
                  </a:schemeClr>
                </a:solidFill>
                <a:latin typeface="Menlo" charset="0"/>
                <a:ea typeface="Menlo" charset="0"/>
                <a:cs typeface="Menlo" charset="0"/>
              </a:rPr>
              <a:t>h5py</a:t>
            </a:r>
            <a:r>
              <a:rPr lang="en-US" sz="2000" b="1"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File</a:t>
            </a:r>
            <a:r>
              <a:rPr lang="en-US" sz="2000"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'parallel_test.hdf5'</a:t>
            </a:r>
            <a:r>
              <a:rPr lang="en-US" sz="2000" dirty="0">
                <a:solidFill>
                  <a:schemeClr val="bg2">
                    <a:lumMod val="10000"/>
                  </a:schemeClr>
                </a:solidFill>
                <a:latin typeface="Menlo" charset="0"/>
                <a:ea typeface="Menlo" charset="0"/>
                <a:cs typeface="Menlo" charset="0"/>
              </a:rPr>
              <a:t>, </a:t>
            </a:r>
            <a:r>
              <a:rPr lang="en-US" sz="2000">
                <a:solidFill>
                  <a:schemeClr val="bg2">
                    <a:lumMod val="10000"/>
                  </a:schemeClr>
                </a:solidFill>
                <a:latin typeface="Menlo" charset="0"/>
                <a:ea typeface="Menlo" charset="0"/>
                <a:cs typeface="Menlo" charset="0"/>
              </a:rPr>
              <a:t>'w</a:t>
            </a:r>
            <a:r>
              <a:rPr lang="en-US" sz="2000" smtClean="0">
                <a:solidFill>
                  <a:schemeClr val="bg2">
                    <a:lumMod val="10000"/>
                  </a:schemeClr>
                </a:solidFill>
                <a:latin typeface="Menlo" charset="0"/>
                <a:ea typeface="Menlo" charset="0"/>
                <a:cs typeface="Menlo" charset="0"/>
              </a:rPr>
              <a:t>',   </a:t>
            </a:r>
            <a:br>
              <a:rPr lang="en-US" sz="2000" smtClean="0">
                <a:solidFill>
                  <a:schemeClr val="bg2">
                    <a:lumMod val="10000"/>
                  </a:schemeClr>
                </a:solidFill>
                <a:latin typeface="Menlo" charset="0"/>
                <a:ea typeface="Menlo" charset="0"/>
                <a:cs typeface="Menlo" charset="0"/>
              </a:rPr>
            </a:br>
            <a:r>
              <a:rPr lang="en-US" sz="2000" smtClean="0">
                <a:solidFill>
                  <a:schemeClr val="bg2">
                    <a:lumMod val="10000"/>
                  </a:schemeClr>
                </a:solidFill>
                <a:latin typeface="Menlo" charset="0"/>
                <a:ea typeface="Menlo" charset="0"/>
                <a:cs typeface="Menlo" charset="0"/>
              </a:rPr>
              <a:t>               driver</a:t>
            </a:r>
            <a:r>
              <a:rPr lang="en-US" sz="2000" b="1"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a:t>
            </a:r>
            <a:r>
              <a:rPr lang="en-US" sz="2000" dirty="0" err="1">
                <a:solidFill>
                  <a:schemeClr val="bg2">
                    <a:lumMod val="10000"/>
                  </a:schemeClr>
                </a:solidFill>
                <a:latin typeface="Menlo" charset="0"/>
                <a:ea typeface="Menlo" charset="0"/>
                <a:cs typeface="Menlo" charset="0"/>
              </a:rPr>
              <a:t>mpio</a:t>
            </a:r>
            <a:r>
              <a:rPr lang="en-US" sz="2000"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 </a:t>
            </a:r>
            <a:r>
              <a:rPr lang="en-US" sz="2000" dirty="0" err="1">
                <a:solidFill>
                  <a:schemeClr val="bg2">
                    <a:lumMod val="10000"/>
                  </a:schemeClr>
                </a:solidFill>
                <a:latin typeface="Menlo" charset="0"/>
                <a:ea typeface="Menlo" charset="0"/>
                <a:cs typeface="Menlo" charset="0"/>
              </a:rPr>
              <a:t>comm</a:t>
            </a:r>
            <a:r>
              <a:rPr lang="en-US" sz="2000" b="1"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MPI</a:t>
            </a:r>
            <a:r>
              <a:rPr lang="en-US" sz="2000" b="1" dirty="0">
                <a:solidFill>
                  <a:schemeClr val="bg2">
                    <a:lumMod val="10000"/>
                  </a:schemeClr>
                </a:solidFill>
                <a:latin typeface="Menlo" charset="0"/>
                <a:ea typeface="Menlo" charset="0"/>
                <a:cs typeface="Menlo" charset="0"/>
              </a:rPr>
              <a:t>.</a:t>
            </a:r>
            <a:r>
              <a:rPr lang="en-US" sz="2000" dirty="0">
                <a:solidFill>
                  <a:schemeClr val="bg2">
                    <a:lumMod val="10000"/>
                  </a:schemeClr>
                </a:solidFill>
                <a:latin typeface="Menlo" charset="0"/>
                <a:ea typeface="Menlo" charset="0"/>
                <a:cs typeface="Menlo" charset="0"/>
              </a:rPr>
              <a:t>COMM_WORLD</a:t>
            </a:r>
            <a:r>
              <a:rPr lang="en-US" sz="2000" dirty="0">
                <a:solidFill>
                  <a:schemeClr val="bg2">
                    <a:lumMod val="10000"/>
                  </a:schemeClr>
                </a:solidFill>
                <a:latin typeface="Menlo" charset="0"/>
                <a:ea typeface="Menlo" charset="0"/>
                <a:cs typeface="Menlo" charset="0"/>
              </a:rPr>
              <a:t>)</a:t>
            </a:r>
            <a:endParaRPr lang="en-US" sz="2000" dirty="0" smtClean="0">
              <a:solidFill>
                <a:schemeClr val="bg2">
                  <a:lumMod val="10000"/>
                </a:schemeClr>
              </a:solidFill>
              <a:latin typeface="Menlo" charset="0"/>
              <a:ea typeface="Menlo" charset="0"/>
              <a:cs typeface="Menlo" charset="0"/>
              <a:sym typeface="Arial"/>
            </a:endParaRPr>
          </a:p>
          <a:p>
            <a:pPr marL="1249533" lvl="2" indent="-457200">
              <a:buClr>
                <a:srgbClr val="000000"/>
              </a:buClr>
              <a:buFont typeface="Courier New" charset="0"/>
              <a:buChar char="o"/>
            </a:pPr>
            <a:endParaRPr lang="en-US" sz="2400" dirty="0">
              <a:solidFill>
                <a:srgbClr val="000000"/>
              </a:solidFill>
              <a:latin typeface="Trebuchet MS Regular" charset="0"/>
              <a:ea typeface="Trebuchet MS Regular" charset="0"/>
              <a:cs typeface="Trebuchet MS Regular" charset="0"/>
              <a:sym typeface="Arial"/>
            </a:endParaRPr>
          </a:p>
        </p:txBody>
      </p:sp>
    </p:spTree>
    <p:extLst>
      <p:ext uri="{BB962C8B-B14F-4D97-AF65-F5344CB8AC3E}">
        <p14:creationId xmlns:p14="http://schemas.microsoft.com/office/powerpoint/2010/main" val="336170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prstGeom prst="rect">
            <a:avLst/>
          </a:prstGeom>
        </p:spPr>
        <p:txBody>
          <a:bodyPr lIns="38100" tIns="38100" rIns="38100" bIns="38100" anchor="t" anchorCtr="0">
            <a:noAutofit/>
          </a:bodyPr>
          <a:lstStyle/>
          <a:p>
            <a:pPr lvl="0" rtl="0">
              <a:lnSpc>
                <a:spcPct val="100000"/>
              </a:lnSpc>
              <a:spcBef>
                <a:spcPts val="0"/>
              </a:spcBef>
              <a:buNone/>
            </a:pPr>
            <a:r>
              <a:rPr lang="en-US" sz="3600" dirty="0">
                <a:solidFill>
                  <a:schemeClr val="accent4"/>
                </a:solidFill>
                <a:latin typeface="Trebuchet MS Regular" charset="0"/>
                <a:ea typeface="Trebuchet MS Regular" charset="0"/>
                <a:cs typeface="Trebuchet MS Regular" charset="0"/>
                <a:sym typeface="Arial"/>
              </a:rPr>
              <a:t>Implementation Example: </a:t>
            </a:r>
            <a:r>
              <a:rPr lang="en-US" sz="3600" dirty="0" smtClean="0">
                <a:solidFill>
                  <a:schemeClr val="accent4"/>
                </a:solidFill>
                <a:latin typeface="Trebuchet MS Regular" charset="0"/>
                <a:ea typeface="Trebuchet MS Regular" charset="0"/>
                <a:cs typeface="Trebuchet MS Regular" charset="0"/>
                <a:sym typeface="Arial"/>
              </a:rPr>
              <a:t/>
            </a:r>
            <a:br>
              <a:rPr lang="en-US" sz="3600" dirty="0" smtClean="0">
                <a:solidFill>
                  <a:schemeClr val="accent4"/>
                </a:solidFill>
                <a:latin typeface="Trebuchet MS Regular" charset="0"/>
                <a:ea typeface="Trebuchet MS Regular" charset="0"/>
                <a:cs typeface="Trebuchet MS Regular" charset="0"/>
                <a:sym typeface="Arial"/>
              </a:rPr>
            </a:br>
            <a:r>
              <a:rPr lang="en-US" sz="3600" dirty="0" smtClean="0">
                <a:solidFill>
                  <a:schemeClr val="accent4"/>
                </a:solidFill>
                <a:latin typeface="Trebuchet MS Regular" charset="0"/>
                <a:ea typeface="Trebuchet MS Regular" charset="0"/>
                <a:cs typeface="Trebuchet MS Regular" charset="0"/>
                <a:sym typeface="Arial"/>
              </a:rPr>
              <a:t>Basics</a:t>
            </a:r>
            <a:endParaRPr lang="en-US" sz="3600" dirty="0">
              <a:solidFill>
                <a:schemeClr val="accent4"/>
              </a:solidFill>
              <a:latin typeface="Trebuchet MS Regular" charset="0"/>
              <a:ea typeface="Trebuchet MS Regular" charset="0"/>
              <a:cs typeface="Trebuchet MS Regular" charset="0"/>
              <a:sym typeface="Arial"/>
            </a:endParaRPr>
          </a:p>
        </p:txBody>
      </p:sp>
      <p:sp>
        <p:nvSpPr>
          <p:cNvPr id="328" name="Shape 328"/>
          <p:cNvSpPr txBox="1">
            <a:spLocks noGrp="1"/>
          </p:cNvSpPr>
          <p:nvPr>
            <p:ph type="body" idx="1"/>
          </p:nvPr>
        </p:nvSpPr>
        <p:spPr>
          <a:prstGeom prst="rect">
            <a:avLst/>
          </a:prstGeom>
        </p:spPr>
        <p:txBody>
          <a:bodyPr lIns="38100" tIns="38100" rIns="38100" bIns="38100" anchor="t" anchorCtr="0">
            <a:noAutofit/>
          </a:bodyPr>
          <a:lstStyle/>
          <a:p>
            <a:pPr>
              <a:buFont typeface="Courier New" charset="0"/>
              <a:buChar char="o"/>
            </a:pPr>
            <a:r>
              <a:rPr lang="en-US" sz="2400" dirty="0">
                <a:solidFill>
                  <a:schemeClr val="bg2">
                    <a:lumMod val="10000"/>
                  </a:schemeClr>
                </a:solidFill>
              </a:rPr>
              <a:t>M</a:t>
            </a:r>
            <a:r>
              <a:rPr lang="en-US" sz="2400" dirty="0" smtClean="0">
                <a:solidFill>
                  <a:schemeClr val="bg2">
                    <a:lumMod val="10000"/>
                  </a:schemeClr>
                </a:solidFill>
              </a:rPr>
              <a:t>eant to show the result of various collectives on various datatypes</a:t>
            </a:r>
          </a:p>
          <a:p>
            <a:pPr>
              <a:buFont typeface="Courier New" charset="0"/>
              <a:buChar char="o"/>
            </a:pPr>
            <a:r>
              <a:rPr lang="en-US" sz="2400" dirty="0" smtClean="0">
                <a:solidFill>
                  <a:schemeClr val="bg2">
                    <a:lumMod val="10000"/>
                  </a:schemeClr>
                </a:solidFill>
              </a:rPr>
              <a:t>Meant to be run on no fewer than 8 ranks due to the scatter of the </a:t>
            </a:r>
            <a:r>
              <a:rPr lang="en-US" sz="2400" dirty="0" err="1" smtClean="0">
                <a:solidFill>
                  <a:schemeClr val="bg2">
                    <a:lumMod val="10000"/>
                  </a:schemeClr>
                </a:solidFill>
                <a:latin typeface="Menlo" charset="0"/>
                <a:ea typeface="Menlo" charset="0"/>
                <a:cs typeface="Menlo" charset="0"/>
              </a:rPr>
              <a:t>dict</a:t>
            </a:r>
            <a:r>
              <a:rPr lang="en-US" sz="2400" dirty="0" smtClean="0">
                <a:solidFill>
                  <a:schemeClr val="bg2">
                    <a:lumMod val="10000"/>
                  </a:schemeClr>
                </a:solidFill>
                <a:latin typeface="Menlo" charset="0"/>
                <a:ea typeface="Menlo" charset="0"/>
                <a:cs typeface="Menlo" charset="0"/>
              </a:rPr>
              <a:t> </a:t>
            </a:r>
          </a:p>
          <a:p>
            <a:pPr lvl="1">
              <a:buFont typeface="Courier New" charset="0"/>
              <a:buChar char="o"/>
            </a:pPr>
            <a:endParaRPr lang="sk-SK" sz="2400" dirty="0">
              <a:solidFill>
                <a:schemeClr val="bg2">
                  <a:lumMod val="10000"/>
                </a:schemeClr>
              </a:solidFill>
            </a:endParaRPr>
          </a:p>
        </p:txBody>
      </p:sp>
    </p:spTree>
    <p:extLst>
      <p:ext uri="{BB962C8B-B14F-4D97-AF65-F5344CB8AC3E}">
        <p14:creationId xmlns:p14="http://schemas.microsoft.com/office/powerpoint/2010/main" val="391918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512956" y="304800"/>
            <a:ext cx="9342244" cy="914400"/>
          </a:xfrm>
          <a:prstGeom prst="rect">
            <a:avLst/>
          </a:prstGeom>
        </p:spPr>
        <p:txBody>
          <a:bodyPr lIns="38100" tIns="38100" rIns="38100" bIns="38100" anchor="t" anchorCtr="0">
            <a:noAutofit/>
          </a:bodyPr>
          <a:lstStyle/>
          <a:p>
            <a:pPr lvl="0" rtl="0">
              <a:lnSpc>
                <a:spcPct val="100000"/>
              </a:lnSpc>
              <a:spcBef>
                <a:spcPts val="0"/>
              </a:spcBef>
              <a:buNone/>
            </a:pPr>
            <a:r>
              <a:rPr lang="en-US" sz="3600" dirty="0">
                <a:solidFill>
                  <a:schemeClr val="accent4"/>
                </a:solidFill>
                <a:latin typeface="Trebuchet MS Regular" charset="0"/>
                <a:ea typeface="Trebuchet MS Regular" charset="0"/>
                <a:cs typeface="Trebuchet MS Regular" charset="0"/>
                <a:sym typeface="Arial"/>
              </a:rPr>
              <a:t>Implementation Example: </a:t>
            </a:r>
            <a:r>
              <a:rPr lang="en-US" sz="3600" dirty="0" smtClean="0">
                <a:solidFill>
                  <a:schemeClr val="accent4"/>
                </a:solidFill>
                <a:latin typeface="Trebuchet MS Regular" charset="0"/>
                <a:ea typeface="Trebuchet MS Regular" charset="0"/>
                <a:cs typeface="Trebuchet MS Regular" charset="0"/>
                <a:sym typeface="Arial"/>
              </a:rPr>
              <a:t/>
            </a:r>
            <a:br>
              <a:rPr lang="en-US" sz="3600" dirty="0" smtClean="0">
                <a:solidFill>
                  <a:schemeClr val="accent4"/>
                </a:solidFill>
                <a:latin typeface="Trebuchet MS Regular" charset="0"/>
                <a:ea typeface="Trebuchet MS Regular" charset="0"/>
                <a:cs typeface="Trebuchet MS Regular" charset="0"/>
                <a:sym typeface="Arial"/>
              </a:rPr>
            </a:br>
            <a:r>
              <a:rPr lang="en-US" sz="3600" dirty="0" smtClean="0">
                <a:solidFill>
                  <a:schemeClr val="accent4"/>
                </a:solidFill>
                <a:latin typeface="Trebuchet MS Regular" charset="0"/>
                <a:ea typeface="Trebuchet MS Regular" charset="0"/>
                <a:cs typeface="Trebuchet MS Regular" charset="0"/>
                <a:sym typeface="Arial"/>
              </a:rPr>
              <a:t>Monte Carlo Calculation of </a:t>
            </a:r>
            <a:r>
              <a:rPr lang="en-US" sz="3600" dirty="0">
                <a:solidFill>
                  <a:schemeClr val="accent4"/>
                </a:solidFill>
                <a:latin typeface="Trebuchet MS Regular" charset="0"/>
                <a:ea typeface="Trebuchet MS Regular" charset="0"/>
                <a:cs typeface="Trebuchet MS Regular" charset="0"/>
                <a:sym typeface="Arial"/>
              </a:rPr>
              <a:t>Pi</a:t>
            </a:r>
          </a:p>
        </p:txBody>
      </p:sp>
      <mc:AlternateContent xmlns:mc="http://schemas.openxmlformats.org/markup-compatibility/2006">
        <mc:Choice xmlns:a14="http://schemas.microsoft.com/office/drawing/2010/main" Requires="a14">
          <p:sp>
            <p:nvSpPr>
              <p:cNvPr id="328" name="Shape 328"/>
              <p:cNvSpPr txBox="1">
                <a:spLocks noGrp="1"/>
              </p:cNvSpPr>
              <p:nvPr>
                <p:ph type="body" idx="1"/>
              </p:nvPr>
            </p:nvSpPr>
            <p:spPr>
              <a:prstGeom prst="rect">
                <a:avLst/>
              </a:prstGeom>
            </p:spPr>
            <p:txBody>
              <a:bodyPr lIns="38100" tIns="38100" rIns="38100" bIns="38100" anchor="t" anchorCtr="0">
                <a:noAutofit/>
              </a:bodyPr>
              <a:lstStyle/>
              <a:p>
                <a:pPr indent="0">
                  <a:buNone/>
                </a:pPr>
                <a:r>
                  <a:rPr lang="en-US" sz="2400" dirty="0" smtClean="0">
                    <a:solidFill>
                      <a:schemeClr val="bg2">
                        <a:lumMod val="10000"/>
                      </a:schemeClr>
                    </a:solidFill>
                    <a:latin typeface="+mn-lt"/>
                    <a:ea typeface="Trebuchet MS Regular" charset="0"/>
                    <a:cs typeface="Trebuchet MS Regular" charset="0"/>
                    <a:sym typeface="Arial"/>
                  </a:rPr>
                  <a:t>Algorithim:</a:t>
                </a:r>
                <a:endParaRPr lang="en-US" sz="2400" dirty="0">
                  <a:solidFill>
                    <a:schemeClr val="bg2">
                      <a:lumMod val="10000"/>
                    </a:schemeClr>
                  </a:solidFill>
                  <a:latin typeface="+mn-lt"/>
                  <a:ea typeface="Trebuchet MS Regular" charset="0"/>
                  <a:cs typeface="Trebuchet MS Regular" charset="0"/>
                  <a:sym typeface="Arial"/>
                </a:endParaRPr>
              </a:p>
              <a:p>
                <a:pPr marL="662161" indent="-342900">
                  <a:buSzPct val="100000"/>
                  <a:buFont typeface="Courier New" charset="0"/>
                  <a:buChar char="o"/>
                </a:pPr>
                <a:r>
                  <a:rPr lang="en-US" sz="2400" dirty="0">
                    <a:solidFill>
                      <a:schemeClr val="bg2">
                        <a:lumMod val="10000"/>
                      </a:schemeClr>
                    </a:solidFill>
                    <a:latin typeface="+mn-lt"/>
                    <a:ea typeface="Trebuchet MS Regular" charset="0"/>
                    <a:cs typeface="Trebuchet MS Regular" charset="0"/>
                    <a:sym typeface="Arial"/>
                  </a:rPr>
                  <a:t>Generate random points inside a </a:t>
                </a:r>
                <a:r>
                  <a:rPr lang="en-US" sz="2400" dirty="0" smtClean="0">
                    <a:solidFill>
                      <a:schemeClr val="bg2">
                        <a:lumMod val="10000"/>
                      </a:schemeClr>
                    </a:solidFill>
                    <a:latin typeface="+mn-lt"/>
                    <a:ea typeface="Trebuchet MS Regular" charset="0"/>
                    <a:cs typeface="Trebuchet MS Regular" charset="0"/>
                    <a:sym typeface="Arial"/>
                  </a:rPr>
                  <a:t>square with sides length (r)</a:t>
                </a:r>
                <a:endParaRPr lang="en-US" sz="2400" dirty="0">
                  <a:solidFill>
                    <a:schemeClr val="bg2">
                      <a:lumMod val="10000"/>
                    </a:schemeClr>
                  </a:solidFill>
                  <a:latin typeface="+mn-lt"/>
                  <a:ea typeface="Trebuchet MS Regular" charset="0"/>
                  <a:cs typeface="Trebuchet MS Regular" charset="0"/>
                  <a:sym typeface="Arial"/>
                </a:endParaRPr>
              </a:p>
              <a:p>
                <a:pPr marL="662161" indent="-342900">
                  <a:buSzPct val="100000"/>
                  <a:buFont typeface="Courier New" charset="0"/>
                  <a:buChar char="o"/>
                </a:pPr>
                <a:r>
                  <a:rPr lang="en-US" sz="2400" dirty="0">
                    <a:solidFill>
                      <a:schemeClr val="bg2">
                        <a:lumMod val="10000"/>
                      </a:schemeClr>
                    </a:solidFill>
                    <a:latin typeface="+mn-lt"/>
                    <a:ea typeface="Trebuchet MS Regular" charset="0"/>
                    <a:cs typeface="Trebuchet MS Regular" charset="0"/>
                    <a:sym typeface="Arial"/>
                  </a:rPr>
                  <a:t>Identify fraction (</a:t>
                </a:r>
                <a:r>
                  <a:rPr lang="en-US" sz="2400" dirty="0">
                    <a:solidFill>
                      <a:schemeClr val="bg2">
                        <a:lumMod val="10000"/>
                      </a:schemeClr>
                    </a:solidFill>
                    <a:latin typeface="Cambria Math" charset="0"/>
                    <a:ea typeface="Cambria Math" charset="0"/>
                    <a:cs typeface="Cambria Math" charset="0"/>
                    <a:sym typeface="Arial"/>
                  </a:rPr>
                  <a:t>f</a:t>
                </a:r>
                <a:r>
                  <a:rPr lang="en-US" sz="2400" dirty="0">
                    <a:solidFill>
                      <a:schemeClr val="bg2">
                        <a:lumMod val="10000"/>
                      </a:schemeClr>
                    </a:solidFill>
                    <a:latin typeface="+mn-lt"/>
                    <a:ea typeface="Trebuchet MS Regular" charset="0"/>
                    <a:cs typeface="Trebuchet MS Regular" charset="0"/>
                    <a:sym typeface="Arial"/>
                  </a:rPr>
                  <a:t>) that fall inside a circle with radius equal to box </a:t>
                </a:r>
                <a:r>
                  <a:rPr lang="en-US" sz="2400" dirty="0" smtClean="0">
                    <a:solidFill>
                      <a:schemeClr val="bg2">
                        <a:lumMod val="10000"/>
                      </a:schemeClr>
                    </a:solidFill>
                    <a:latin typeface="+mn-lt"/>
                    <a:ea typeface="Trebuchet MS Regular" charset="0"/>
                    <a:cs typeface="Trebuchet MS Regular" charset="0"/>
                    <a:sym typeface="Arial"/>
                  </a:rPr>
                  <a:t>width (</a:t>
                </a:r>
                <a:r>
                  <a:rPr lang="en-US" sz="2400" dirty="0" smtClean="0">
                    <a:solidFill>
                      <a:schemeClr val="bg2">
                        <a:lumMod val="10000"/>
                      </a:schemeClr>
                    </a:solidFill>
                    <a:latin typeface="Cambria Math" charset="0"/>
                    <a:ea typeface="Cambria Math" charset="0"/>
                    <a:cs typeface="Cambria Math" charset="0"/>
                    <a:sym typeface="Arial"/>
                  </a:rPr>
                  <a:t>r</a:t>
                </a:r>
                <a:r>
                  <a:rPr lang="en-US" sz="2400" dirty="0" smtClean="0">
                    <a:solidFill>
                      <a:schemeClr val="bg2">
                        <a:lumMod val="10000"/>
                      </a:schemeClr>
                    </a:solidFill>
                    <a:latin typeface="+mn-lt"/>
                    <a:ea typeface="Trebuchet MS Regular" charset="0"/>
                    <a:cs typeface="Trebuchet MS Regular" charset="0"/>
                    <a:sym typeface="Arial"/>
                  </a:rPr>
                  <a:t>)</a:t>
                </a:r>
                <a:endParaRPr lang="en-US" sz="2400" dirty="0">
                  <a:solidFill>
                    <a:schemeClr val="bg2">
                      <a:lumMod val="10000"/>
                    </a:schemeClr>
                  </a:solidFill>
                  <a:latin typeface="+mn-lt"/>
                  <a:ea typeface="Trebuchet MS Regular" charset="0"/>
                  <a:cs typeface="Trebuchet MS Regular" charset="0"/>
                  <a:sym typeface="Arial"/>
                </a:endParaRPr>
              </a:p>
              <a:p>
                <a:pPr marL="662161" indent="-342900">
                  <a:buSzPct val="100000"/>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Use area formulas for quarter of a circle</a:t>
                </a:r>
                <a:br>
                  <a:rPr lang="en-US" sz="2400" dirty="0" smtClean="0">
                    <a:solidFill>
                      <a:schemeClr val="bg2">
                        <a:lumMod val="10000"/>
                      </a:schemeClr>
                    </a:solidFill>
                    <a:latin typeface="+mn-lt"/>
                    <a:ea typeface="Trebuchet MS Regular" charset="0"/>
                    <a:cs typeface="Trebuchet MS Regular" charset="0"/>
                    <a:sym typeface="Arial"/>
                  </a:rPr>
                </a:br>
                <a:r>
                  <a:rPr lang="en-US" sz="2400" dirty="0" smtClean="0">
                    <a:solidFill>
                      <a:schemeClr val="bg2">
                        <a:lumMod val="10000"/>
                      </a:schemeClr>
                    </a:solidFill>
                    <a:latin typeface="+mn-lt"/>
                    <a:ea typeface="Trebuchet MS Regular" charset="0"/>
                    <a:cs typeface="Trebuchet MS Regular" charset="0"/>
                    <a:sym typeface="Arial"/>
                  </a:rPr>
                  <a:t>and square to determine Pi:</a:t>
                </a:r>
                <a:br>
                  <a:rPr lang="en-US" sz="2400" dirty="0" smtClean="0">
                    <a:solidFill>
                      <a:schemeClr val="bg2">
                        <a:lumMod val="10000"/>
                      </a:schemeClr>
                    </a:solidFill>
                    <a:latin typeface="+mn-lt"/>
                    <a:ea typeface="Trebuchet MS Regular" charset="0"/>
                    <a:cs typeface="Trebuchet MS Regular" charset="0"/>
                    <a:sym typeface="Arial"/>
                  </a:rPr>
                </a:br>
                <a14:m>
                  <m:oMath xmlns:m="http://schemas.openxmlformats.org/officeDocument/2006/math">
                    <m:sSub>
                      <m:sSubPr>
                        <m:ctrlPr>
                          <a:rPr lang="en-US" sz="2400" i="1" smtClean="0">
                            <a:solidFill>
                              <a:schemeClr val="bg2">
                                <a:lumMod val="10000"/>
                              </a:schemeClr>
                            </a:solidFill>
                            <a:latin typeface="Cambria Math" charset="0"/>
                            <a:ea typeface="Trebuchet MS Regular" charset="0"/>
                            <a:cs typeface="Trebuchet MS Regular" charset="0"/>
                            <a:sym typeface="Arial"/>
                          </a:rPr>
                        </m:ctrlPr>
                      </m:sSubPr>
                      <m:e>
                        <m:r>
                          <a:rPr lang="en-US" sz="2400" b="0" i="1" smtClean="0">
                            <a:solidFill>
                              <a:schemeClr val="bg2">
                                <a:lumMod val="10000"/>
                              </a:schemeClr>
                            </a:solidFill>
                            <a:latin typeface="Cambria Math" charset="0"/>
                            <a:ea typeface="Trebuchet MS Regular" charset="0"/>
                            <a:cs typeface="Trebuchet MS Regular" charset="0"/>
                            <a:sym typeface="Arial"/>
                          </a:rPr>
                          <m:t>𝐴</m:t>
                        </m:r>
                      </m:e>
                      <m:sub>
                        <m:r>
                          <a:rPr lang="en-US" sz="2400" b="0" i="1" smtClean="0">
                            <a:solidFill>
                              <a:schemeClr val="bg2">
                                <a:lumMod val="10000"/>
                              </a:schemeClr>
                            </a:solidFill>
                            <a:latin typeface="Cambria Math" charset="0"/>
                            <a:ea typeface="Trebuchet MS Regular" charset="0"/>
                            <a:cs typeface="Trebuchet MS Regular" charset="0"/>
                            <a:sym typeface="Arial"/>
                          </a:rPr>
                          <m:t>𝑞𝑢𝑎𝑟𝑡𝑒𝑟𝑐𝑖𝑟𝑐𝑙𝑒</m:t>
                        </m:r>
                      </m:sub>
                    </m:sSub>
                    <m:r>
                      <a:rPr lang="el-GR" sz="2400" i="1" smtClean="0">
                        <a:solidFill>
                          <a:schemeClr val="bg2">
                            <a:lumMod val="10000"/>
                          </a:schemeClr>
                        </a:solidFill>
                        <a:latin typeface="Cambria Math" charset="0"/>
                        <a:ea typeface="Trebuchet MS Regular" charset="0"/>
                        <a:cs typeface="Trebuchet MS Regular" charset="0"/>
                        <a:sym typeface="Arial"/>
                      </a:rPr>
                      <m:t>=</m:t>
                    </m:r>
                    <m:f>
                      <m:fPr>
                        <m:ctrlPr>
                          <a:rPr lang="bg-BG" sz="2400" i="1" smtClean="0">
                            <a:solidFill>
                              <a:schemeClr val="bg2">
                                <a:lumMod val="10000"/>
                              </a:schemeClr>
                            </a:solidFill>
                            <a:latin typeface="Cambria Math" charset="0"/>
                            <a:ea typeface="Trebuchet MS Regular" charset="0"/>
                            <a:cs typeface="Trebuchet MS Regular" charset="0"/>
                            <a:sym typeface="Arial"/>
                          </a:rPr>
                        </m:ctrlPr>
                      </m:fPr>
                      <m:num>
                        <m:r>
                          <a:rPr lang="el-GR" sz="2400" i="1">
                            <a:solidFill>
                              <a:schemeClr val="bg2">
                                <a:lumMod val="10000"/>
                              </a:schemeClr>
                            </a:solidFill>
                            <a:latin typeface="Cambria Math" charset="0"/>
                            <a:ea typeface="Trebuchet MS Regular" charset="0"/>
                            <a:cs typeface="Trebuchet MS Regular" charset="0"/>
                            <a:sym typeface="Arial"/>
                          </a:rPr>
                          <m:t>𝜋</m:t>
                        </m:r>
                        <m:sSup>
                          <m:sSupPr>
                            <m:ctrlPr>
                              <a:rPr lang="el-GR" sz="2400" i="1">
                                <a:solidFill>
                                  <a:schemeClr val="bg2">
                                    <a:lumMod val="10000"/>
                                  </a:schemeClr>
                                </a:solidFill>
                                <a:latin typeface="Cambria Math" charset="0"/>
                                <a:ea typeface="Trebuchet MS Regular" charset="0"/>
                                <a:cs typeface="Trebuchet MS Regular" charset="0"/>
                                <a:sym typeface="Arial"/>
                              </a:rPr>
                            </m:ctrlPr>
                          </m:sSupPr>
                          <m:e>
                            <m:r>
                              <a:rPr lang="el-GR" sz="2400" i="1">
                                <a:solidFill>
                                  <a:schemeClr val="bg2">
                                    <a:lumMod val="10000"/>
                                  </a:schemeClr>
                                </a:solidFill>
                                <a:latin typeface="Cambria Math" charset="0"/>
                                <a:ea typeface="Trebuchet MS Regular" charset="0"/>
                                <a:cs typeface="Trebuchet MS Regular" charset="0"/>
                                <a:sym typeface="Arial"/>
                              </a:rPr>
                              <m:t>𝑟</m:t>
                            </m:r>
                          </m:e>
                          <m:sup>
                            <m:r>
                              <a:rPr lang="el-GR" sz="2400" i="1">
                                <a:solidFill>
                                  <a:schemeClr val="bg2">
                                    <a:lumMod val="10000"/>
                                  </a:schemeClr>
                                </a:solidFill>
                                <a:latin typeface="Cambria Math" charset="0"/>
                                <a:ea typeface="Trebuchet MS Regular" charset="0"/>
                                <a:cs typeface="Trebuchet MS Regular" charset="0"/>
                                <a:sym typeface="Arial"/>
                              </a:rPr>
                              <m:t>2</m:t>
                            </m:r>
                          </m:sup>
                        </m:sSup>
                      </m:num>
                      <m:den>
                        <m:r>
                          <a:rPr lang="en-US" sz="2400" b="0" i="1" smtClean="0">
                            <a:solidFill>
                              <a:schemeClr val="bg2">
                                <a:lumMod val="10000"/>
                              </a:schemeClr>
                            </a:solidFill>
                            <a:latin typeface="Cambria Math" charset="0"/>
                            <a:ea typeface="Trebuchet MS Regular" charset="0"/>
                            <a:cs typeface="Trebuchet MS Regular" charset="0"/>
                            <a:sym typeface="Arial"/>
                          </a:rPr>
                          <m:t>4</m:t>
                        </m:r>
                      </m:den>
                    </m:f>
                  </m:oMath>
                </a14:m>
                <a:r>
                  <a:rPr lang="en-US" sz="2400" dirty="0" smtClean="0">
                    <a:solidFill>
                      <a:schemeClr val="bg2">
                        <a:lumMod val="10000"/>
                      </a:schemeClr>
                    </a:solidFill>
                    <a:latin typeface="+mn-lt"/>
                    <a:ea typeface="Trebuchet MS Regular" charset="0"/>
                    <a:cs typeface="Trebuchet MS Regular" charset="0"/>
                    <a:sym typeface="Arial"/>
                  </a:rPr>
                  <a:t/>
                </a:r>
                <a:br>
                  <a:rPr lang="en-US" sz="2400" dirty="0" smtClean="0">
                    <a:solidFill>
                      <a:schemeClr val="bg2">
                        <a:lumMod val="10000"/>
                      </a:schemeClr>
                    </a:solidFill>
                    <a:latin typeface="+mn-lt"/>
                    <a:ea typeface="Trebuchet MS Regular" charset="0"/>
                    <a:cs typeface="Trebuchet MS Regular" charset="0"/>
                    <a:sym typeface="Arial"/>
                  </a:rPr>
                </a:br>
                <a14:m>
                  <m:oMath xmlns:m="http://schemas.openxmlformats.org/officeDocument/2006/math">
                    <m:sSub>
                      <m:sSubPr>
                        <m:ctrlPr>
                          <a:rPr lang="en-US" sz="2400" b="0" i="1" smtClean="0">
                            <a:solidFill>
                              <a:schemeClr val="bg2">
                                <a:lumMod val="10000"/>
                              </a:schemeClr>
                            </a:solidFill>
                            <a:latin typeface="Cambria Math" charset="0"/>
                            <a:ea typeface="Trebuchet MS Regular" charset="0"/>
                            <a:cs typeface="Trebuchet MS Regular" charset="0"/>
                            <a:sym typeface="Arial"/>
                          </a:rPr>
                        </m:ctrlPr>
                      </m:sSubPr>
                      <m:e>
                        <m:r>
                          <a:rPr lang="en-US" sz="2400" b="0" i="1" smtClean="0">
                            <a:solidFill>
                              <a:schemeClr val="bg2">
                                <a:lumMod val="10000"/>
                              </a:schemeClr>
                            </a:solidFill>
                            <a:latin typeface="Cambria Math" charset="0"/>
                            <a:ea typeface="Trebuchet MS Regular" charset="0"/>
                            <a:cs typeface="Trebuchet MS Regular" charset="0"/>
                            <a:sym typeface="Arial"/>
                          </a:rPr>
                          <m:t>𝐴</m:t>
                        </m:r>
                      </m:e>
                      <m:sub>
                        <m:r>
                          <a:rPr lang="en-US" sz="2400" b="0" i="1" smtClean="0">
                            <a:solidFill>
                              <a:schemeClr val="bg2">
                                <a:lumMod val="10000"/>
                              </a:schemeClr>
                            </a:solidFill>
                            <a:latin typeface="Cambria Math" charset="0"/>
                            <a:ea typeface="Trebuchet MS Regular" charset="0"/>
                            <a:cs typeface="Trebuchet MS Regular" charset="0"/>
                            <a:sym typeface="Arial"/>
                          </a:rPr>
                          <m:t>𝑠𝑞𝑢𝑎𝑟𝑒</m:t>
                        </m:r>
                      </m:sub>
                    </m:sSub>
                    <m:r>
                      <a:rPr lang="en-US" sz="2400" b="0" i="1" smtClean="0">
                        <a:solidFill>
                          <a:schemeClr val="bg2">
                            <a:lumMod val="10000"/>
                          </a:schemeClr>
                        </a:solidFill>
                        <a:latin typeface="Cambria Math" charset="0"/>
                        <a:ea typeface="Trebuchet MS Regular" charset="0"/>
                        <a:cs typeface="Trebuchet MS Regular" charset="0"/>
                        <a:sym typeface="Arial"/>
                      </a:rPr>
                      <m:t>=</m:t>
                    </m:r>
                    <m:sSup>
                      <m:sSupPr>
                        <m:ctrlPr>
                          <a:rPr lang="en-US" sz="2400" b="0" i="1" smtClean="0">
                            <a:solidFill>
                              <a:schemeClr val="bg2">
                                <a:lumMod val="10000"/>
                              </a:schemeClr>
                            </a:solidFill>
                            <a:latin typeface="Cambria Math" charset="0"/>
                            <a:ea typeface="Trebuchet MS Regular" charset="0"/>
                            <a:cs typeface="Trebuchet MS Regular" charset="0"/>
                            <a:sym typeface="Arial"/>
                          </a:rPr>
                        </m:ctrlPr>
                      </m:sSupPr>
                      <m:e>
                        <m:r>
                          <a:rPr lang="en-US" sz="2400" b="0" i="1" smtClean="0">
                            <a:solidFill>
                              <a:schemeClr val="bg2">
                                <a:lumMod val="10000"/>
                              </a:schemeClr>
                            </a:solidFill>
                            <a:latin typeface="Cambria Math" charset="0"/>
                            <a:ea typeface="Trebuchet MS Regular" charset="0"/>
                            <a:cs typeface="Trebuchet MS Regular" charset="0"/>
                            <a:sym typeface="Arial"/>
                          </a:rPr>
                          <m:t>𝑟</m:t>
                        </m:r>
                      </m:e>
                      <m:sup>
                        <m:r>
                          <a:rPr lang="en-US" sz="2400" b="0" i="1" smtClean="0">
                            <a:solidFill>
                              <a:schemeClr val="bg2">
                                <a:lumMod val="10000"/>
                              </a:schemeClr>
                            </a:solidFill>
                            <a:latin typeface="Cambria Math" charset="0"/>
                            <a:ea typeface="Trebuchet MS Regular" charset="0"/>
                            <a:cs typeface="Trebuchet MS Regular" charset="0"/>
                            <a:sym typeface="Arial"/>
                          </a:rPr>
                          <m:t>2</m:t>
                        </m:r>
                      </m:sup>
                    </m:sSup>
                  </m:oMath>
                </a14:m>
                <a:r>
                  <a:rPr lang="en-US" sz="2400" dirty="0" smtClean="0">
                    <a:solidFill>
                      <a:schemeClr val="bg2">
                        <a:lumMod val="10000"/>
                      </a:schemeClr>
                    </a:solidFill>
                    <a:latin typeface="+mn-lt"/>
                    <a:ea typeface="Trebuchet MS Regular" charset="0"/>
                    <a:cs typeface="Trebuchet MS Regular" charset="0"/>
                    <a:sym typeface="Arial"/>
                  </a:rPr>
                  <a:t/>
                </a:r>
                <a:br>
                  <a:rPr lang="en-US" sz="2400" dirty="0" smtClean="0">
                    <a:solidFill>
                      <a:schemeClr val="bg2">
                        <a:lumMod val="10000"/>
                      </a:schemeClr>
                    </a:solidFill>
                    <a:latin typeface="+mn-lt"/>
                    <a:ea typeface="Trebuchet MS Regular" charset="0"/>
                    <a:cs typeface="Trebuchet MS Regular" charset="0"/>
                    <a:sym typeface="Arial"/>
                  </a:rPr>
                </a:br>
                <a14:m>
                  <m:oMath xmlns:m="http://schemas.openxmlformats.org/officeDocument/2006/math">
                    <m:f>
                      <m:fPr>
                        <m:ctrlPr>
                          <a:rPr lang="bg-BG" sz="2400" i="1" smtClean="0">
                            <a:solidFill>
                              <a:schemeClr val="bg2">
                                <a:lumMod val="10000"/>
                              </a:schemeClr>
                            </a:solidFill>
                            <a:latin typeface="Cambria Math" charset="0"/>
                            <a:ea typeface="Trebuchet MS Regular" charset="0"/>
                            <a:cs typeface="Trebuchet MS Regular" charset="0"/>
                            <a:sym typeface="Arial"/>
                          </a:rPr>
                        </m:ctrlPr>
                      </m:fPr>
                      <m:num>
                        <m:sSub>
                          <m:sSubPr>
                            <m:ctrlPr>
                              <a:rPr lang="en-US" sz="2400" i="1">
                                <a:solidFill>
                                  <a:schemeClr val="bg2">
                                    <a:lumMod val="10000"/>
                                  </a:schemeClr>
                                </a:solidFill>
                                <a:latin typeface="Cambria Math" charset="0"/>
                                <a:ea typeface="Trebuchet MS Regular" charset="0"/>
                                <a:cs typeface="Trebuchet MS Regular" charset="0"/>
                                <a:sym typeface="Arial"/>
                              </a:rPr>
                            </m:ctrlPr>
                          </m:sSubPr>
                          <m:e>
                            <m:r>
                              <a:rPr lang="en-US" sz="2400" i="1">
                                <a:solidFill>
                                  <a:schemeClr val="bg2">
                                    <a:lumMod val="10000"/>
                                  </a:schemeClr>
                                </a:solidFill>
                                <a:latin typeface="Cambria Math" charset="0"/>
                                <a:ea typeface="Trebuchet MS Regular" charset="0"/>
                                <a:cs typeface="Trebuchet MS Regular" charset="0"/>
                                <a:sym typeface="Arial"/>
                              </a:rPr>
                              <m:t>𝐴</m:t>
                            </m:r>
                          </m:e>
                          <m:sub>
                            <m:r>
                              <a:rPr lang="en-US" sz="2400" i="1">
                                <a:solidFill>
                                  <a:schemeClr val="bg2">
                                    <a:lumMod val="10000"/>
                                  </a:schemeClr>
                                </a:solidFill>
                                <a:latin typeface="Cambria Math" charset="0"/>
                                <a:ea typeface="Trebuchet MS Regular" charset="0"/>
                                <a:cs typeface="Trebuchet MS Regular" charset="0"/>
                                <a:sym typeface="Arial"/>
                              </a:rPr>
                              <m:t>𝑞𝑢𝑎𝑟𝑡𝑒𝑟𝑐𝑖𝑟𝑐𝑙𝑒</m:t>
                            </m:r>
                          </m:sub>
                        </m:sSub>
                      </m:num>
                      <m:den>
                        <m:sSub>
                          <m:sSubPr>
                            <m:ctrlPr>
                              <a:rPr lang="en-US" sz="2400" i="1">
                                <a:solidFill>
                                  <a:schemeClr val="bg2">
                                    <a:lumMod val="10000"/>
                                  </a:schemeClr>
                                </a:solidFill>
                                <a:latin typeface="Cambria Math" charset="0"/>
                                <a:ea typeface="Trebuchet MS Regular" charset="0"/>
                                <a:cs typeface="Trebuchet MS Regular" charset="0"/>
                                <a:sym typeface="Arial"/>
                              </a:rPr>
                            </m:ctrlPr>
                          </m:sSubPr>
                          <m:e>
                            <m:r>
                              <a:rPr lang="en-US" sz="2400" i="1">
                                <a:solidFill>
                                  <a:schemeClr val="bg2">
                                    <a:lumMod val="10000"/>
                                  </a:schemeClr>
                                </a:solidFill>
                                <a:latin typeface="Cambria Math" charset="0"/>
                                <a:ea typeface="Trebuchet MS Regular" charset="0"/>
                                <a:cs typeface="Trebuchet MS Regular" charset="0"/>
                                <a:sym typeface="Arial"/>
                              </a:rPr>
                              <m:t>𝐴</m:t>
                            </m:r>
                          </m:e>
                          <m:sub>
                            <m:r>
                              <a:rPr lang="en-US" sz="2400" i="1">
                                <a:solidFill>
                                  <a:schemeClr val="bg2">
                                    <a:lumMod val="10000"/>
                                  </a:schemeClr>
                                </a:solidFill>
                                <a:latin typeface="Cambria Math" charset="0"/>
                                <a:ea typeface="Trebuchet MS Regular" charset="0"/>
                                <a:cs typeface="Trebuchet MS Regular" charset="0"/>
                                <a:sym typeface="Arial"/>
                              </a:rPr>
                              <m:t>𝑠𝑞𝑢𝑎𝑟𝑒</m:t>
                            </m:r>
                          </m:sub>
                        </m:sSub>
                      </m:den>
                    </m:f>
                    <m:r>
                      <a:rPr lang="en-US" sz="2400" b="0" i="1" smtClean="0">
                        <a:solidFill>
                          <a:schemeClr val="bg2">
                            <a:lumMod val="10000"/>
                          </a:schemeClr>
                        </a:solidFill>
                        <a:latin typeface="Cambria Math" charset="0"/>
                        <a:ea typeface="Trebuchet MS Regular" charset="0"/>
                        <a:cs typeface="Trebuchet MS Regular" charset="0"/>
                        <a:sym typeface="Arial"/>
                      </a:rPr>
                      <m:t>=</m:t>
                    </m:r>
                    <m:r>
                      <a:rPr lang="en-US" sz="2400" b="0" i="1" smtClean="0">
                        <a:solidFill>
                          <a:schemeClr val="bg2">
                            <a:lumMod val="10000"/>
                          </a:schemeClr>
                        </a:solidFill>
                        <a:latin typeface="Cambria Math" charset="0"/>
                        <a:ea typeface="Trebuchet MS Regular" charset="0"/>
                        <a:cs typeface="Trebuchet MS Regular" charset="0"/>
                        <a:sym typeface="Arial"/>
                      </a:rPr>
                      <m:t>𝑓</m:t>
                    </m:r>
                    <m:r>
                      <a:rPr lang="en-US" sz="2400" b="0" i="1" smtClean="0">
                        <a:solidFill>
                          <a:schemeClr val="bg2">
                            <a:lumMod val="10000"/>
                          </a:schemeClr>
                        </a:solidFill>
                        <a:latin typeface="Cambria Math" charset="0"/>
                        <a:ea typeface="Trebuchet MS Regular" charset="0"/>
                        <a:cs typeface="Trebuchet MS Regular" charset="0"/>
                        <a:sym typeface="Arial"/>
                      </a:rPr>
                      <m:t>=</m:t>
                    </m:r>
                    <m:f>
                      <m:fPr>
                        <m:ctrlPr>
                          <a:rPr lang="el-GR" sz="2400" b="0" i="1" smtClean="0">
                            <a:solidFill>
                              <a:schemeClr val="bg2">
                                <a:lumMod val="10000"/>
                              </a:schemeClr>
                            </a:solidFill>
                            <a:latin typeface="Cambria Math" charset="0"/>
                            <a:ea typeface="Trebuchet MS Regular" charset="0"/>
                            <a:cs typeface="Trebuchet MS Regular" charset="0"/>
                            <a:sym typeface="Arial"/>
                          </a:rPr>
                        </m:ctrlPr>
                      </m:fPr>
                      <m:num>
                        <m:r>
                          <a:rPr lang="el-GR" sz="2400" b="0" i="1" smtClean="0">
                            <a:solidFill>
                              <a:schemeClr val="bg2">
                                <a:lumMod val="10000"/>
                              </a:schemeClr>
                            </a:solidFill>
                            <a:latin typeface="Cambria Math" charset="0"/>
                            <a:ea typeface="Trebuchet MS Regular" charset="0"/>
                            <a:cs typeface="Trebuchet MS Regular" charset="0"/>
                            <a:sym typeface="Arial"/>
                          </a:rPr>
                          <m:t>𝜋</m:t>
                        </m:r>
                      </m:num>
                      <m:den>
                        <m:r>
                          <a:rPr lang="en-US" sz="2400" b="0" i="1" smtClean="0">
                            <a:solidFill>
                              <a:schemeClr val="bg2">
                                <a:lumMod val="10000"/>
                              </a:schemeClr>
                            </a:solidFill>
                            <a:latin typeface="Cambria Math" charset="0"/>
                            <a:ea typeface="Trebuchet MS Regular" charset="0"/>
                            <a:cs typeface="Trebuchet MS Regular" charset="0"/>
                            <a:sym typeface="Arial"/>
                          </a:rPr>
                          <m:t>4</m:t>
                        </m:r>
                      </m:den>
                    </m:f>
                  </m:oMath>
                </a14:m>
                <a:r>
                  <a:rPr lang="en-US" sz="2400" dirty="0" smtClean="0">
                    <a:solidFill>
                      <a:schemeClr val="bg2">
                        <a:lumMod val="10000"/>
                      </a:schemeClr>
                    </a:solidFill>
                    <a:latin typeface="+mn-lt"/>
                    <a:ea typeface="Trebuchet MS Regular" charset="0"/>
                    <a:cs typeface="Trebuchet MS Regular" charset="0"/>
                    <a:sym typeface="Arial"/>
                  </a:rPr>
                  <a:t/>
                </a:r>
                <a:br>
                  <a:rPr lang="en-US" sz="2400" dirty="0" smtClean="0">
                    <a:solidFill>
                      <a:schemeClr val="bg2">
                        <a:lumMod val="10000"/>
                      </a:schemeClr>
                    </a:solidFill>
                    <a:latin typeface="+mn-lt"/>
                    <a:ea typeface="Trebuchet MS Regular" charset="0"/>
                    <a:cs typeface="Trebuchet MS Regular" charset="0"/>
                    <a:sym typeface="Arial"/>
                  </a:rPr>
                </a:br>
                <a14:m>
                  <m:oMath xmlns:m="http://schemas.openxmlformats.org/officeDocument/2006/math">
                    <m:r>
                      <a:rPr lang="en-US" sz="2400" i="1" smtClean="0">
                        <a:solidFill>
                          <a:schemeClr val="bg2">
                            <a:lumMod val="10000"/>
                          </a:schemeClr>
                        </a:solidFill>
                        <a:latin typeface="Cambria Math" charset="0"/>
                        <a:ea typeface="Cambria Math" charset="0"/>
                        <a:cs typeface="Cambria Math" charset="0"/>
                        <a:sym typeface="Arial"/>
                      </a:rPr>
                      <m:t>𝜋</m:t>
                    </m:r>
                    <m:r>
                      <a:rPr lang="en-US" sz="2400" b="0" i="1" smtClean="0">
                        <a:solidFill>
                          <a:schemeClr val="bg2">
                            <a:lumMod val="10000"/>
                          </a:schemeClr>
                        </a:solidFill>
                        <a:latin typeface="Cambria Math" charset="0"/>
                        <a:ea typeface="Cambria Math" charset="0"/>
                        <a:cs typeface="Cambria Math" charset="0"/>
                        <a:sym typeface="Arial"/>
                      </a:rPr>
                      <m:t>=4</m:t>
                    </m:r>
                    <m:r>
                      <a:rPr lang="en-US" sz="2400" b="0" i="1" smtClean="0">
                        <a:solidFill>
                          <a:schemeClr val="bg2">
                            <a:lumMod val="10000"/>
                          </a:schemeClr>
                        </a:solidFill>
                        <a:latin typeface="Cambria Math" charset="0"/>
                        <a:ea typeface="Cambria Math" charset="0"/>
                        <a:cs typeface="Cambria Math" charset="0"/>
                        <a:sym typeface="Arial"/>
                      </a:rPr>
                      <m:t>𝑓</m:t>
                    </m:r>
                  </m:oMath>
                </a14:m>
                <a:endParaRPr lang="en-US" sz="2400" b="0" dirty="0" smtClean="0">
                  <a:solidFill>
                    <a:schemeClr val="bg2">
                      <a:lumMod val="10000"/>
                    </a:schemeClr>
                  </a:solidFill>
                  <a:latin typeface="+mn-lt"/>
                  <a:ea typeface="Cambria Math" charset="0"/>
                  <a:cs typeface="Cambria Math" charset="0"/>
                  <a:sym typeface="Arial"/>
                </a:endParaRPr>
              </a:p>
              <a:p>
                <a:pPr marL="662161" indent="-342900">
                  <a:buSzPct val="100000"/>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The accuracy should be proportional to the </a:t>
                </a:r>
                <a:br>
                  <a:rPr lang="en-US" sz="2400" dirty="0" smtClean="0">
                    <a:solidFill>
                      <a:schemeClr val="bg2">
                        <a:lumMod val="10000"/>
                      </a:schemeClr>
                    </a:solidFill>
                    <a:latin typeface="+mn-lt"/>
                    <a:ea typeface="Trebuchet MS Regular" charset="0"/>
                    <a:cs typeface="Trebuchet MS Regular" charset="0"/>
                    <a:sym typeface="Arial"/>
                  </a:rPr>
                </a:br>
                <a:r>
                  <a:rPr lang="en-US" sz="2400" dirty="0" smtClean="0">
                    <a:solidFill>
                      <a:schemeClr val="bg2">
                        <a:lumMod val="10000"/>
                      </a:schemeClr>
                    </a:solidFill>
                    <a:latin typeface="+mn-lt"/>
                    <a:ea typeface="Trebuchet MS Regular" charset="0"/>
                    <a:cs typeface="Trebuchet MS Regular" charset="0"/>
                    <a:sym typeface="Arial"/>
                  </a:rPr>
                  <a:t>       the number of points tested </a:t>
                </a:r>
              </a:p>
              <a:p>
                <a:pPr marL="662161" indent="-342900">
                  <a:buSzPct val="100000"/>
                </a:pPr>
                <a:endParaRPr lang="en-US" sz="2400" dirty="0">
                  <a:latin typeface="+mn-lt"/>
                  <a:ea typeface="Trebuchet MS Regular" charset="0"/>
                  <a:cs typeface="Trebuchet MS Regular" charset="0"/>
                  <a:sym typeface="Arial"/>
                </a:endParaRPr>
              </a:p>
            </p:txBody>
          </p:sp>
        </mc:Choice>
        <mc:Fallback>
          <p:sp>
            <p:nvSpPr>
              <p:cNvPr id="328" name="Shape 328"/>
              <p:cNvSpPr txBox="1">
                <a:spLocks noGrp="1" noRot="1" noChangeAspect="1" noMove="1" noResize="1" noEditPoints="1" noAdjustHandles="1" noChangeArrowheads="1" noChangeShapeType="1" noTextEdit="1"/>
              </p:cNvSpPr>
              <p:nvPr>
                <p:ph type="body" idx="1"/>
              </p:nvPr>
            </p:nvSpPr>
            <p:spPr>
              <a:prstGeom prst="rect">
                <a:avLst/>
              </a:prstGeom>
              <a:blipFill rotWithShape="0">
                <a:blip r:embed="rId3"/>
                <a:stretch>
                  <a:fillRect t="-1000" r="-1213"/>
                </a:stretch>
              </a:blipFill>
            </p:spPr>
            <p:txBody>
              <a:bodyPr/>
              <a:lstStyle/>
              <a:p>
                <a:r>
                  <a:rPr lang="en-US">
                    <a:noFill/>
                  </a:rPr>
                  <a:t> </a:t>
                </a:r>
              </a:p>
            </p:txBody>
          </p:sp>
        </mc:Fallback>
      </mc:AlternateContent>
      <p:grpSp>
        <p:nvGrpSpPr>
          <p:cNvPr id="329" name="Shape 329"/>
          <p:cNvGrpSpPr/>
          <p:nvPr/>
        </p:nvGrpSpPr>
        <p:grpSpPr>
          <a:xfrm>
            <a:off x="6328704" y="3294773"/>
            <a:ext cx="3334035" cy="3827966"/>
            <a:chOff x="3352800" y="1447800"/>
            <a:chExt cx="2057400" cy="2362200"/>
          </a:xfrm>
        </p:grpSpPr>
        <p:sp>
          <p:nvSpPr>
            <p:cNvPr id="330" name="Shape 330"/>
            <p:cNvSpPr/>
            <p:nvPr/>
          </p:nvSpPr>
          <p:spPr>
            <a:xfrm>
              <a:off x="3657600" y="2057400"/>
              <a:ext cx="1752600" cy="1752600"/>
            </a:xfrm>
            <a:prstGeom prst="ellipse">
              <a:avLst/>
            </a:prstGeom>
            <a:solidFill>
              <a:srgbClr val="93C47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Trebuchet MS Regular" charset="0"/>
                <a:ea typeface="Trebuchet MS Regular" charset="0"/>
                <a:cs typeface="Trebuchet MS Regular" charset="0"/>
              </a:endParaRPr>
            </a:p>
          </p:txBody>
        </p:sp>
        <p:sp>
          <p:nvSpPr>
            <p:cNvPr id="331" name="Shape 331"/>
            <p:cNvSpPr/>
            <p:nvPr/>
          </p:nvSpPr>
          <p:spPr>
            <a:xfrm>
              <a:off x="4495800" y="2057400"/>
              <a:ext cx="914400" cy="914400"/>
            </a:xfrm>
            <a:prstGeom prst="rect">
              <a:avLst/>
            </a:prstGeom>
            <a:solidFill>
              <a:srgbClr val="D9EAD3">
                <a:alpha val="5154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smtClean="0">
                  <a:latin typeface="Trebuchet MS Regular" charset="0"/>
                  <a:ea typeface="Trebuchet MS Regular" charset="0"/>
                  <a:cs typeface="Trebuchet MS Regular" charset="0"/>
                </a:rPr>
                <a:t>r</a:t>
              </a:r>
              <a:endParaRPr dirty="0">
                <a:latin typeface="Trebuchet MS Regular" charset="0"/>
                <a:ea typeface="Trebuchet MS Regular" charset="0"/>
                <a:cs typeface="Trebuchet MS Regular" charset="0"/>
              </a:endParaRPr>
            </a:p>
          </p:txBody>
        </p:sp>
        <p:sp>
          <p:nvSpPr>
            <p:cNvPr id="332" name="Shape 332"/>
            <p:cNvSpPr txBox="1"/>
            <p:nvPr/>
          </p:nvSpPr>
          <p:spPr>
            <a:xfrm>
              <a:off x="3352800" y="1447800"/>
              <a:ext cx="1371599" cy="457200"/>
            </a:xfrm>
            <a:prstGeom prst="rect">
              <a:avLst/>
            </a:prstGeom>
            <a:noFill/>
            <a:ln>
              <a:noFill/>
            </a:ln>
          </p:spPr>
          <p:txBody>
            <a:bodyPr lIns="91425" tIns="91425" rIns="91425" bIns="91425" anchor="ctr" anchorCtr="0">
              <a:noAutofit/>
            </a:bodyPr>
            <a:lstStyle/>
            <a:p>
              <a:pPr lvl="0">
                <a:spcBef>
                  <a:spcPts val="0"/>
                </a:spcBef>
                <a:buNone/>
              </a:pPr>
              <a:endParaRPr dirty="0">
                <a:latin typeface="Trebuchet MS Regular" charset="0"/>
                <a:ea typeface="Trebuchet MS Regular" charset="0"/>
                <a:cs typeface="Trebuchet MS Regular"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title" idx="4294967295"/>
          </p:nvPr>
        </p:nvSpPr>
        <p:spPr>
          <a:xfrm>
            <a:off x="538163" y="2887663"/>
            <a:ext cx="9621837" cy="1920875"/>
          </a:xfrm>
          <a:prstGeom prst="rect">
            <a:avLst/>
          </a:prstGeom>
          <a:noFill/>
          <a:ln>
            <a:noFill/>
          </a:ln>
        </p:spPr>
        <p:txBody>
          <a:bodyPr lIns="38100" tIns="38100" rIns="38100" bIns="38100" anchor="t" anchorCtr="0">
            <a:noAutofit/>
          </a:bodyPr>
          <a:lstStyle/>
          <a:p>
            <a:pPr lvl="0" algn="ctr" rtl="0">
              <a:lnSpc>
                <a:spcPct val="100000"/>
              </a:lnSpc>
              <a:spcBef>
                <a:spcPts val="0"/>
              </a:spcBef>
              <a:buNone/>
            </a:pPr>
            <a:r>
              <a:rPr lang="en-US" sz="12800" dirty="0">
                <a:solidFill>
                  <a:srgbClr val="000000"/>
                </a:solidFill>
                <a:latin typeface="Trebuchet MS Regular" charset="0"/>
                <a:ea typeface="Trebuchet MS Regular" charset="0"/>
                <a:cs typeface="Trebuchet MS Regular" charset="0"/>
                <a:sym typeface="Arial"/>
              </a:rPr>
              <a:t>Questions?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MPI?</a:t>
            </a:r>
            <a:endParaRPr lang="en-US" dirty="0"/>
          </a:p>
        </p:txBody>
      </p:sp>
      <p:sp>
        <p:nvSpPr>
          <p:cNvPr id="3" name="Content Placeholder 2"/>
          <p:cNvSpPr>
            <a:spLocks noGrp="1"/>
          </p:cNvSpPr>
          <p:nvPr>
            <p:ph idx="1"/>
          </p:nvPr>
        </p:nvSpPr>
        <p:spPr/>
        <p:txBody>
          <a:bodyPr>
            <a:normAutofit lnSpcReduction="10000"/>
          </a:bodyPr>
          <a:lstStyle/>
          <a:p>
            <a:pPr>
              <a:buSzPct val="90000"/>
              <a:buFont typeface="Courier New" charset="0"/>
              <a:buChar char="o"/>
            </a:pPr>
            <a:r>
              <a:rPr lang="en-US" dirty="0" smtClean="0">
                <a:solidFill>
                  <a:schemeClr val="bg2">
                    <a:lumMod val="10000"/>
                  </a:schemeClr>
                </a:solidFill>
              </a:rPr>
              <a:t>It is the HPC paradigm for inter-process communications </a:t>
            </a:r>
          </a:p>
          <a:p>
            <a:pPr lvl="1">
              <a:buSzPct val="90000"/>
              <a:buFont typeface="Arial" charset="0"/>
              <a:buChar char="•"/>
            </a:pPr>
            <a:r>
              <a:rPr lang="en-US" dirty="0" smtClean="0">
                <a:solidFill>
                  <a:schemeClr val="bg2">
                    <a:lumMod val="10000"/>
                  </a:schemeClr>
                </a:solidFill>
              </a:rPr>
              <a:t>Supported </a:t>
            </a:r>
            <a:r>
              <a:rPr lang="en-US" dirty="0">
                <a:solidFill>
                  <a:schemeClr val="bg2">
                    <a:lumMod val="10000"/>
                  </a:schemeClr>
                </a:solidFill>
              </a:rPr>
              <a:t>by every HPC center </a:t>
            </a:r>
            <a:r>
              <a:rPr lang="en-US" dirty="0" smtClean="0">
                <a:solidFill>
                  <a:schemeClr val="bg2">
                    <a:lumMod val="10000"/>
                  </a:schemeClr>
                </a:solidFill>
              </a:rPr>
              <a:t>and vendor on </a:t>
            </a:r>
            <a:r>
              <a:rPr lang="en-US" dirty="0">
                <a:solidFill>
                  <a:schemeClr val="bg2">
                    <a:lumMod val="10000"/>
                  </a:schemeClr>
                </a:solidFill>
              </a:rPr>
              <a:t>the </a:t>
            </a:r>
            <a:r>
              <a:rPr lang="en-US" dirty="0" smtClean="0">
                <a:solidFill>
                  <a:schemeClr val="bg2">
                    <a:lumMod val="10000"/>
                  </a:schemeClr>
                </a:solidFill>
              </a:rPr>
              <a:t>planet</a:t>
            </a:r>
          </a:p>
          <a:p>
            <a:pPr lvl="1">
              <a:buSzPct val="90000"/>
              <a:buFont typeface="Arial" charset="0"/>
              <a:buChar char="•"/>
            </a:pPr>
            <a:r>
              <a:rPr lang="en-US" dirty="0" smtClean="0">
                <a:solidFill>
                  <a:schemeClr val="bg2">
                    <a:lumMod val="10000"/>
                  </a:schemeClr>
                </a:solidFill>
              </a:rPr>
              <a:t>APIs are stable, standardized, and portable across platforms and languages</a:t>
            </a:r>
          </a:p>
          <a:p>
            <a:pPr lvl="1">
              <a:buSzPct val="90000"/>
              <a:buFont typeface="Arial" charset="0"/>
              <a:buChar char="•"/>
            </a:pPr>
            <a:r>
              <a:rPr lang="en-US" dirty="0" smtClean="0">
                <a:solidFill>
                  <a:schemeClr val="bg2">
                    <a:lumMod val="10000"/>
                  </a:schemeClr>
                </a:solidFill>
              </a:rPr>
              <a:t>We’ll still be using it in 10 years</a:t>
            </a:r>
            <a:r>
              <a:rPr lang="is-IS" dirty="0" smtClean="0">
                <a:solidFill>
                  <a:schemeClr val="bg2">
                    <a:lumMod val="10000"/>
                  </a:schemeClr>
                </a:solidFill>
              </a:rPr>
              <a:t>…</a:t>
            </a:r>
          </a:p>
          <a:p>
            <a:pPr>
              <a:buSzPct val="90000"/>
              <a:buFont typeface="Courier New" charset="0"/>
              <a:buChar char="o"/>
            </a:pPr>
            <a:r>
              <a:rPr lang="en-US" dirty="0" smtClean="0">
                <a:solidFill>
                  <a:schemeClr val="bg2">
                    <a:lumMod val="10000"/>
                  </a:schemeClr>
                </a:solidFill>
              </a:rPr>
              <a:t>It makes full use of HPC interconnects and hardware</a:t>
            </a:r>
          </a:p>
          <a:p>
            <a:pPr lvl="1">
              <a:buSzPct val="90000"/>
              <a:buFont typeface="Arial" charset="0"/>
              <a:buChar char="•"/>
            </a:pPr>
            <a:r>
              <a:rPr lang="en-US" dirty="0" smtClean="0">
                <a:solidFill>
                  <a:schemeClr val="bg2">
                    <a:lumMod val="10000"/>
                  </a:schemeClr>
                </a:solidFill>
              </a:rPr>
              <a:t>Abstracts aspects of the network that may be very system specific</a:t>
            </a:r>
          </a:p>
          <a:p>
            <a:pPr lvl="1">
              <a:buSzPct val="90000"/>
              <a:buFont typeface="Arial" charset="0"/>
              <a:buChar char="•"/>
            </a:pPr>
            <a:r>
              <a:rPr lang="en-US" dirty="0" smtClean="0">
                <a:solidFill>
                  <a:schemeClr val="bg2">
                    <a:lumMod val="10000"/>
                  </a:schemeClr>
                </a:solidFill>
              </a:rPr>
              <a:t>Dask, Spark, Hadoop, and Protocol Buffers use sockets or files!</a:t>
            </a:r>
          </a:p>
          <a:p>
            <a:pPr lvl="1">
              <a:buSzPct val="90000"/>
              <a:buFont typeface="Arial" charset="0"/>
              <a:buChar char="•"/>
            </a:pPr>
            <a:r>
              <a:rPr lang="en-US" dirty="0" smtClean="0">
                <a:solidFill>
                  <a:schemeClr val="bg2">
                    <a:lumMod val="10000"/>
                  </a:schemeClr>
                </a:solidFill>
              </a:rPr>
              <a:t>Vendors generally optimize MPI for their hardware and software</a:t>
            </a:r>
          </a:p>
          <a:p>
            <a:pPr>
              <a:buSzPct val="90000"/>
              <a:buFont typeface="Courier New" charset="0"/>
              <a:buChar char="o"/>
            </a:pPr>
            <a:r>
              <a:rPr lang="en-US" dirty="0" smtClean="0">
                <a:solidFill>
                  <a:schemeClr val="bg2">
                    <a:lumMod val="10000"/>
                  </a:schemeClr>
                </a:solidFill>
              </a:rPr>
              <a:t>Well-supported tools for development – even for Python</a:t>
            </a:r>
          </a:p>
          <a:p>
            <a:pPr lvl="1">
              <a:buSzPct val="90000"/>
              <a:buFont typeface="Arial" charset="0"/>
              <a:buChar char="•"/>
            </a:pPr>
            <a:r>
              <a:rPr lang="en-US" dirty="0" smtClean="0">
                <a:solidFill>
                  <a:schemeClr val="bg2">
                    <a:lumMod val="10000"/>
                  </a:schemeClr>
                </a:solidFill>
              </a:rPr>
              <a:t>Debuggers now handle mixed language applications</a:t>
            </a:r>
          </a:p>
          <a:p>
            <a:pPr lvl="1">
              <a:buSzPct val="90000"/>
              <a:buFont typeface="Arial" charset="0"/>
              <a:buChar char="•"/>
            </a:pPr>
            <a:r>
              <a:rPr lang="en-US" dirty="0" smtClean="0">
                <a:solidFill>
                  <a:schemeClr val="bg2">
                    <a:lumMod val="10000"/>
                  </a:schemeClr>
                </a:solidFill>
              </a:rPr>
              <a:t>Profilers are treating Python as a first-class citizen</a:t>
            </a:r>
          </a:p>
          <a:p>
            <a:pPr lvl="1">
              <a:buSzPct val="90000"/>
              <a:buFont typeface="Arial" charset="0"/>
              <a:buChar char="•"/>
            </a:pPr>
            <a:r>
              <a:rPr lang="en-US" dirty="0" smtClean="0">
                <a:solidFill>
                  <a:schemeClr val="bg2">
                    <a:lumMod val="10000"/>
                  </a:schemeClr>
                </a:solidFill>
              </a:rPr>
              <a:t>Many parallel </a:t>
            </a:r>
            <a:r>
              <a:rPr lang="en-US" dirty="0">
                <a:solidFill>
                  <a:schemeClr val="bg2">
                    <a:lumMod val="10000"/>
                  </a:schemeClr>
                </a:solidFill>
              </a:rPr>
              <a:t>solver </a:t>
            </a:r>
            <a:r>
              <a:rPr lang="en-US" dirty="0" smtClean="0">
                <a:solidFill>
                  <a:schemeClr val="bg2">
                    <a:lumMod val="10000"/>
                  </a:schemeClr>
                </a:solidFill>
              </a:rPr>
              <a:t>packages have well-developed Python interfaces</a:t>
            </a:r>
          </a:p>
          <a:p>
            <a:pPr lvl="1">
              <a:buSzPct val="90000"/>
              <a:buFont typeface="Courier New" charset="0"/>
              <a:buChar char="o"/>
            </a:pPr>
            <a:endParaRPr lang="en-US" dirty="0">
              <a:solidFill>
                <a:schemeClr val="bg2">
                  <a:lumMod val="10000"/>
                </a:schemeClr>
              </a:solidFill>
            </a:endParaRPr>
          </a:p>
          <a:p>
            <a:pPr lvl="1">
              <a:buSzPct val="90000"/>
              <a:buFont typeface="Courier New" charset="0"/>
              <a:buChar char="o"/>
            </a:pPr>
            <a:endParaRPr lang="en-US" dirty="0" smtClean="0">
              <a:solidFill>
                <a:schemeClr val="bg2">
                  <a:lumMod val="10000"/>
                </a:schemeClr>
              </a:solidFill>
            </a:endParaRPr>
          </a:p>
        </p:txBody>
      </p:sp>
      <p:sp>
        <p:nvSpPr>
          <p:cNvPr id="4" name="Slide Number Placeholder 3"/>
          <p:cNvSpPr>
            <a:spLocks noGrp="1"/>
          </p:cNvSpPr>
          <p:nvPr>
            <p:ph type="sldNum" sz="quarter" idx="12"/>
          </p:nvPr>
        </p:nvSpPr>
        <p:spPr/>
        <p:txBody>
          <a:bodyPr/>
          <a:lstStyle/>
          <a:p>
            <a:fld id="{6093B383-2342-9040-BD93-8A2A10DFB547}" type="slidenum">
              <a:rPr lang="en-US" smtClean="0"/>
              <a:t>2</a:t>
            </a:fld>
            <a:endParaRPr lang="en-US" dirty="0"/>
          </a:p>
        </p:txBody>
      </p:sp>
    </p:spTree>
    <p:extLst>
      <p:ext uri="{BB962C8B-B14F-4D97-AF65-F5344CB8AC3E}">
        <p14:creationId xmlns:p14="http://schemas.microsoft.com/office/powerpoint/2010/main" val="1119826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Shape 1097"/>
          <p:cNvSpPr txBox="1">
            <a:spLocks noGrp="1"/>
          </p:cNvSpPr>
          <p:nvPr>
            <p:ph type="title"/>
          </p:nvPr>
        </p:nvSpPr>
        <p:spPr>
          <a:xfrm>
            <a:off x="501805" y="304800"/>
            <a:ext cx="9429594" cy="990599"/>
          </a:xfrm>
          <a:prstGeom prst="rect">
            <a:avLst/>
          </a:prstGeom>
        </p:spPr>
        <p:txBody>
          <a:bodyPr lIns="38100" tIns="38100" rIns="38100" bIns="38100" anchor="t" anchorCtr="0">
            <a:noAutofit/>
          </a:bodyPr>
          <a:lstStyle/>
          <a:p>
            <a:pPr lvl="0" rtl="0">
              <a:lnSpc>
                <a:spcPct val="100000"/>
              </a:lnSpc>
              <a:spcBef>
                <a:spcPts val="0"/>
              </a:spcBef>
              <a:buNone/>
            </a:pPr>
            <a:r>
              <a:rPr lang="en-US" sz="3600" dirty="0">
                <a:solidFill>
                  <a:schemeClr val="accent4"/>
                </a:solidFill>
                <a:latin typeface="Trebuchet MS Regular" charset="0"/>
                <a:ea typeface="Trebuchet MS Regular" charset="0"/>
                <a:cs typeface="Trebuchet MS Regular" charset="0"/>
                <a:sym typeface="Arial"/>
              </a:rPr>
              <a:t>Acknowledgments </a:t>
            </a:r>
          </a:p>
        </p:txBody>
      </p:sp>
      <p:sp>
        <p:nvSpPr>
          <p:cNvPr id="1099" name="Shape 1099"/>
          <p:cNvSpPr txBox="1">
            <a:spLocks noGrp="1"/>
          </p:cNvSpPr>
          <p:nvPr>
            <p:ph type="body" idx="2"/>
          </p:nvPr>
        </p:nvSpPr>
        <p:spPr>
          <a:xfrm>
            <a:off x="501804" y="1320800"/>
            <a:ext cx="9326445" cy="5135756"/>
          </a:xfrm>
          <a:prstGeom prst="rect">
            <a:avLst/>
          </a:prstGeom>
        </p:spPr>
        <p:txBody>
          <a:bodyPr lIns="38100" tIns="38100" rIns="38100" bIns="38100" anchor="t" anchorCtr="0">
            <a:noAutofit/>
          </a:bodyPr>
          <a:lstStyle/>
          <a:p>
            <a:pPr>
              <a:buFont typeface="Courier New" charset="0"/>
              <a:buChar char="o"/>
            </a:pPr>
            <a:r>
              <a:rPr lang="en-US" sz="2000" dirty="0">
                <a:solidFill>
                  <a:schemeClr val="bg2">
                    <a:lumMod val="10000"/>
                  </a:schemeClr>
                </a:solidFill>
                <a:latin typeface="+mj-lt"/>
              </a:rPr>
              <a:t>This work is supported in part by the resources of the Argonne Leadership Computing Facility at Argonne National Laboratory, which is supported by the Office of Science of the U.S. Department of Energy under contract DE-AC02-06CH11357</a:t>
            </a:r>
            <a:r>
              <a:rPr lang="en-US" sz="2000" dirty="0" smtClean="0">
                <a:solidFill>
                  <a:schemeClr val="bg2">
                    <a:lumMod val="10000"/>
                  </a:schemeClr>
                </a:solidFill>
                <a:latin typeface="+mj-lt"/>
              </a:rPr>
              <a:t>.</a:t>
            </a:r>
            <a:endParaRPr lang="sk-SK" sz="2000" dirty="0">
              <a:solidFill>
                <a:schemeClr val="bg2">
                  <a:lumMod val="10000"/>
                </a:schemeClr>
              </a:solidFill>
              <a:latin typeface="+mj-lt"/>
            </a:endParaRPr>
          </a:p>
          <a:p>
            <a:pPr>
              <a:buFont typeface="Courier New" charset="0"/>
              <a:buChar char="o"/>
            </a:pPr>
            <a:r>
              <a:rPr lang="sk-SK" sz="2000" dirty="0" err="1">
                <a:solidFill>
                  <a:schemeClr val="bg2">
                    <a:lumMod val="10000"/>
                  </a:schemeClr>
                </a:solidFill>
                <a:latin typeface="+mj-lt"/>
              </a:rPr>
              <a:t>Extended</a:t>
            </a:r>
            <a:r>
              <a:rPr lang="sk-SK" sz="2000" dirty="0">
                <a:solidFill>
                  <a:schemeClr val="bg2">
                    <a:lumMod val="10000"/>
                  </a:schemeClr>
                </a:solidFill>
                <a:latin typeface="+mj-lt"/>
              </a:rPr>
              <a:t> </a:t>
            </a:r>
            <a:r>
              <a:rPr lang="sk-SK" sz="2000" dirty="0" err="1">
                <a:solidFill>
                  <a:schemeClr val="bg2">
                    <a:lumMod val="10000"/>
                  </a:schemeClr>
                </a:solidFill>
                <a:latin typeface="+mj-lt"/>
              </a:rPr>
              <a:t>thanks</a:t>
            </a:r>
            <a:r>
              <a:rPr lang="sk-SK" sz="2000" dirty="0">
                <a:solidFill>
                  <a:schemeClr val="bg2">
                    <a:lumMod val="10000"/>
                  </a:schemeClr>
                </a:solidFill>
                <a:latin typeface="+mj-lt"/>
              </a:rPr>
              <a:t> </a:t>
            </a:r>
            <a:r>
              <a:rPr lang="sk-SK" sz="2000" dirty="0" smtClean="0">
                <a:solidFill>
                  <a:schemeClr val="bg2">
                    <a:lumMod val="10000"/>
                  </a:schemeClr>
                </a:solidFill>
                <a:latin typeface="+mj-lt"/>
              </a:rPr>
              <a:t>go to:</a:t>
            </a:r>
          </a:p>
          <a:p>
            <a:pPr lvl="1">
              <a:buFont typeface="Arial" charset="0"/>
              <a:buChar char="•"/>
            </a:pPr>
            <a:r>
              <a:rPr lang="sk-SK" sz="2000" dirty="0" err="1" smtClean="0">
                <a:solidFill>
                  <a:schemeClr val="bg2">
                    <a:lumMod val="10000"/>
                  </a:schemeClr>
                </a:solidFill>
                <a:latin typeface="+mj-lt"/>
              </a:rPr>
              <a:t>Continuum</a:t>
            </a:r>
            <a:r>
              <a:rPr lang="sk-SK" sz="2000" dirty="0" smtClean="0">
                <a:solidFill>
                  <a:schemeClr val="bg2">
                    <a:lumMod val="10000"/>
                  </a:schemeClr>
                </a:solidFill>
                <a:latin typeface="+mj-lt"/>
              </a:rPr>
              <a:t> </a:t>
            </a:r>
            <a:r>
              <a:rPr lang="sk-SK" sz="2000" dirty="0" err="1">
                <a:solidFill>
                  <a:schemeClr val="bg2">
                    <a:lumMod val="10000"/>
                  </a:schemeClr>
                </a:solidFill>
              </a:rPr>
              <a:t>Analytics</a:t>
            </a:r>
            <a:r>
              <a:rPr lang="sk-SK" sz="2000" dirty="0">
                <a:solidFill>
                  <a:schemeClr val="bg2">
                    <a:lumMod val="10000"/>
                  </a:schemeClr>
                </a:solidFill>
              </a:rPr>
              <a:t>, </a:t>
            </a:r>
            <a:r>
              <a:rPr lang="sk-SK" sz="2000" dirty="0" err="1">
                <a:solidFill>
                  <a:schemeClr val="bg2">
                    <a:lumMod val="10000"/>
                  </a:schemeClr>
                </a:solidFill>
              </a:rPr>
              <a:t>Inc</a:t>
            </a:r>
            <a:r>
              <a:rPr lang="sk-SK" sz="2000" dirty="0">
                <a:solidFill>
                  <a:schemeClr val="bg2">
                    <a:lumMod val="10000"/>
                  </a:schemeClr>
                </a:solidFill>
              </a:rPr>
              <a:t>.</a:t>
            </a:r>
            <a:endParaRPr lang="sk-SK" sz="2000" dirty="0">
              <a:solidFill>
                <a:schemeClr val="bg2">
                  <a:lumMod val="10000"/>
                </a:schemeClr>
              </a:solidFill>
              <a:latin typeface="+mj-lt"/>
            </a:endParaRPr>
          </a:p>
          <a:p>
            <a:pPr lvl="1">
              <a:buFont typeface="Arial" charset="0"/>
              <a:buChar char="•"/>
            </a:pPr>
            <a:r>
              <a:rPr lang="sk-SK" sz="2000" dirty="0" smtClean="0">
                <a:solidFill>
                  <a:schemeClr val="bg2">
                    <a:lumMod val="10000"/>
                  </a:schemeClr>
                </a:solidFill>
                <a:latin typeface="+mj-lt"/>
              </a:rPr>
              <a:t>CSC</a:t>
            </a:r>
          </a:p>
          <a:p>
            <a:pPr lvl="1">
              <a:buFont typeface="Arial" charset="0"/>
              <a:buChar char="•"/>
            </a:pPr>
            <a:r>
              <a:rPr lang="sk-SK" sz="2000" dirty="0" err="1" smtClean="0">
                <a:solidFill>
                  <a:schemeClr val="bg2">
                    <a:lumMod val="10000"/>
                  </a:schemeClr>
                </a:solidFill>
                <a:latin typeface="+mj-lt"/>
              </a:rPr>
              <a:t>Enthought</a:t>
            </a:r>
            <a:r>
              <a:rPr lang="sk-SK" sz="2000" dirty="0" smtClean="0">
                <a:solidFill>
                  <a:schemeClr val="bg2">
                    <a:lumMod val="10000"/>
                  </a:schemeClr>
                </a:solidFill>
                <a:latin typeface="+mj-lt"/>
              </a:rPr>
              <a:t> </a:t>
            </a:r>
            <a:r>
              <a:rPr lang="sk-SK" sz="2000" dirty="0" err="1" smtClean="0">
                <a:solidFill>
                  <a:schemeClr val="bg2">
                    <a:lumMod val="10000"/>
                  </a:schemeClr>
                </a:solidFill>
                <a:latin typeface="+mj-lt"/>
              </a:rPr>
              <a:t>Inc</a:t>
            </a:r>
            <a:r>
              <a:rPr lang="sk-SK" sz="2000" dirty="0" smtClean="0">
                <a:solidFill>
                  <a:schemeClr val="bg2">
                    <a:lumMod val="10000"/>
                  </a:schemeClr>
                </a:solidFill>
                <a:latin typeface="+mj-lt"/>
              </a:rPr>
              <a:t>.</a:t>
            </a:r>
          </a:p>
          <a:p>
            <a:pPr lvl="1">
              <a:buFont typeface="Arial" charset="0"/>
              <a:buChar char="•"/>
            </a:pPr>
            <a:r>
              <a:rPr lang="sk-SK" sz="2000" dirty="0" smtClean="0">
                <a:solidFill>
                  <a:schemeClr val="bg2">
                    <a:lumMod val="10000"/>
                  </a:schemeClr>
                </a:solidFill>
                <a:latin typeface="+mj-lt"/>
              </a:rPr>
              <a:t>Intel</a:t>
            </a:r>
            <a:endParaRPr lang="sk-SK" sz="2000" dirty="0">
              <a:solidFill>
                <a:schemeClr val="bg2">
                  <a:lumMod val="10000"/>
                </a:schemeClr>
              </a:solidFill>
              <a:latin typeface="+mj-lt"/>
            </a:endParaRPr>
          </a:p>
          <a:p>
            <a:pPr lvl="1">
              <a:buFont typeface="Arial" charset="0"/>
              <a:buChar char="•"/>
            </a:pPr>
            <a:r>
              <a:rPr lang="sk-SK" sz="2000" dirty="0">
                <a:solidFill>
                  <a:schemeClr val="bg2">
                    <a:lumMod val="10000"/>
                  </a:schemeClr>
                </a:solidFill>
                <a:latin typeface="+mj-lt"/>
              </a:rPr>
              <a:t>Northwestern </a:t>
            </a:r>
            <a:r>
              <a:rPr lang="sk-SK" sz="2000" dirty="0" err="1">
                <a:solidFill>
                  <a:schemeClr val="bg2">
                    <a:lumMod val="10000"/>
                  </a:schemeClr>
                </a:solidFill>
                <a:latin typeface="+mj-lt"/>
              </a:rPr>
              <a:t>University</a:t>
            </a:r>
            <a:endParaRPr lang="sk-SK" sz="2000" dirty="0">
              <a:solidFill>
                <a:schemeClr val="bg2">
                  <a:lumMod val="10000"/>
                </a:schemeClr>
              </a:solidFill>
              <a:latin typeface="+mj-lt"/>
            </a:endParaRPr>
          </a:p>
          <a:p>
            <a:pPr lvl="1">
              <a:buFont typeface="Arial" charset="0"/>
              <a:buChar char="•"/>
            </a:pPr>
            <a:r>
              <a:rPr lang="sk-SK" sz="2000" dirty="0" err="1" smtClean="0">
                <a:solidFill>
                  <a:schemeClr val="bg2">
                    <a:lumMod val="10000"/>
                  </a:schemeClr>
                </a:solidFill>
                <a:latin typeface="+mj-lt"/>
              </a:rPr>
              <a:t>NumFocus</a:t>
            </a:r>
            <a:endParaRPr lang="sk-SK" sz="2000" dirty="0">
              <a:solidFill>
                <a:schemeClr val="bg2">
                  <a:lumMod val="10000"/>
                </a:schemeClr>
              </a:solidFill>
              <a:latin typeface="+mj-lt"/>
            </a:endParaRPr>
          </a:p>
          <a:p>
            <a:pPr lvl="1">
              <a:buFont typeface="Arial" charset="0"/>
              <a:buChar char="•"/>
            </a:pPr>
            <a:r>
              <a:rPr lang="sk-SK" sz="2000" dirty="0" err="1">
                <a:solidFill>
                  <a:schemeClr val="bg2">
                    <a:lumMod val="10000"/>
                  </a:schemeClr>
                </a:solidFill>
                <a:latin typeface="+mj-lt"/>
              </a:rPr>
              <a:t>Lisandro</a:t>
            </a:r>
            <a:r>
              <a:rPr lang="sk-SK" sz="2000" dirty="0">
                <a:solidFill>
                  <a:schemeClr val="bg2">
                    <a:lumMod val="10000"/>
                  </a:schemeClr>
                </a:solidFill>
                <a:latin typeface="+mj-lt"/>
              </a:rPr>
              <a:t> </a:t>
            </a:r>
            <a:r>
              <a:rPr lang="sk-SK" sz="2000" dirty="0" err="1">
                <a:solidFill>
                  <a:schemeClr val="bg2">
                    <a:lumMod val="10000"/>
                  </a:schemeClr>
                </a:solidFill>
                <a:latin typeface="+mj-lt"/>
              </a:rPr>
              <a:t>Dalcin</a:t>
            </a:r>
            <a:r>
              <a:rPr lang="sk-SK" sz="2000" dirty="0">
                <a:solidFill>
                  <a:schemeClr val="bg2">
                    <a:lumMod val="10000"/>
                  </a:schemeClr>
                </a:solidFill>
                <a:latin typeface="+mj-lt"/>
              </a:rPr>
              <a:t> </a:t>
            </a:r>
            <a:r>
              <a:rPr lang="sk-SK" sz="2000" dirty="0" err="1">
                <a:solidFill>
                  <a:schemeClr val="bg2">
                    <a:lumMod val="10000"/>
                  </a:schemeClr>
                </a:solidFill>
                <a:latin typeface="+mj-lt"/>
              </a:rPr>
              <a:t>for</a:t>
            </a:r>
            <a:r>
              <a:rPr lang="sk-SK" sz="2000" dirty="0">
                <a:solidFill>
                  <a:schemeClr val="bg2">
                    <a:lumMod val="10000"/>
                  </a:schemeClr>
                </a:solidFill>
                <a:latin typeface="+mj-lt"/>
              </a:rPr>
              <a:t> </a:t>
            </a:r>
            <a:r>
              <a:rPr lang="sk-SK" sz="2000" dirty="0" err="1">
                <a:solidFill>
                  <a:schemeClr val="bg2">
                    <a:lumMod val="10000"/>
                  </a:schemeClr>
                </a:solidFill>
                <a:latin typeface="+mj-lt"/>
              </a:rPr>
              <a:t>his</a:t>
            </a:r>
            <a:r>
              <a:rPr lang="sk-SK" sz="2000" dirty="0">
                <a:solidFill>
                  <a:schemeClr val="bg2">
                    <a:lumMod val="10000"/>
                  </a:schemeClr>
                </a:solidFill>
                <a:latin typeface="+mj-lt"/>
              </a:rPr>
              <a:t> </a:t>
            </a:r>
            <a:r>
              <a:rPr lang="sk-SK" sz="2000" dirty="0" err="1">
                <a:solidFill>
                  <a:schemeClr val="bg2">
                    <a:lumMod val="10000"/>
                  </a:schemeClr>
                </a:solidFill>
                <a:latin typeface="+mj-lt"/>
              </a:rPr>
              <a:t>work</a:t>
            </a:r>
            <a:r>
              <a:rPr lang="sk-SK" sz="2000" dirty="0">
                <a:solidFill>
                  <a:schemeClr val="bg2">
                    <a:lumMod val="10000"/>
                  </a:schemeClr>
                </a:solidFill>
                <a:latin typeface="+mj-lt"/>
              </a:rPr>
              <a:t> on mpi4py and </a:t>
            </a:r>
            <a:r>
              <a:rPr lang="sk-SK" sz="2000" dirty="0" err="1" smtClean="0">
                <a:solidFill>
                  <a:schemeClr val="bg2">
                    <a:lumMod val="10000"/>
                  </a:schemeClr>
                </a:solidFill>
                <a:latin typeface="+mj-lt"/>
              </a:rPr>
              <a:t>tolerating</a:t>
            </a:r>
            <a:r>
              <a:rPr lang="sk-SK" sz="2000" dirty="0" smtClean="0">
                <a:solidFill>
                  <a:schemeClr val="bg2">
                    <a:lumMod val="10000"/>
                  </a:schemeClr>
                </a:solidFill>
                <a:latin typeface="+mj-lt"/>
              </a:rPr>
              <a:t> </a:t>
            </a:r>
            <a:r>
              <a:rPr lang="sk-SK" sz="2000" dirty="0" err="1" smtClean="0">
                <a:solidFill>
                  <a:schemeClr val="bg2">
                    <a:lumMod val="10000"/>
                  </a:schemeClr>
                </a:solidFill>
                <a:latin typeface="+mj-lt"/>
              </a:rPr>
              <a:t>questions</a:t>
            </a:r>
            <a:r>
              <a:rPr lang="sk-SK" sz="2000" dirty="0" smtClean="0">
                <a:solidFill>
                  <a:schemeClr val="bg2">
                    <a:lumMod val="10000"/>
                  </a:schemeClr>
                </a:solidFill>
                <a:latin typeface="+mj-lt"/>
              </a:rPr>
              <a:t> </a:t>
            </a:r>
          </a:p>
          <a:p>
            <a:pPr lvl="1">
              <a:buFont typeface="Arial" charset="0"/>
              <a:buChar char="•"/>
            </a:pPr>
            <a:r>
              <a:rPr lang="en-US" sz="2000" dirty="0" smtClean="0">
                <a:solidFill>
                  <a:schemeClr val="bg2">
                    <a:lumMod val="10000"/>
                  </a:schemeClr>
                </a:solidFill>
                <a:latin typeface="+mj-lt"/>
                <a:ea typeface="Trebuchet MS Regular" charset="0"/>
                <a:cs typeface="Trebuchet MS Regular" charset="0"/>
                <a:sym typeface="Arial"/>
              </a:rPr>
              <a:t>the </a:t>
            </a:r>
            <a:r>
              <a:rPr lang="en-US" sz="2000" dirty="0">
                <a:solidFill>
                  <a:schemeClr val="bg2">
                    <a:lumMod val="10000"/>
                  </a:schemeClr>
                </a:solidFill>
                <a:latin typeface="+mj-lt"/>
                <a:ea typeface="Trebuchet MS Regular" charset="0"/>
                <a:cs typeface="Trebuchet MS Regular" charset="0"/>
                <a:sym typeface="Arial"/>
              </a:rPr>
              <a:t>members of the Chicago Python User's Group (</a:t>
            </a:r>
            <a:r>
              <a:rPr lang="en-US" sz="2000" dirty="0" err="1">
                <a:solidFill>
                  <a:schemeClr val="bg2">
                    <a:lumMod val="10000"/>
                  </a:schemeClr>
                </a:solidFill>
                <a:latin typeface="+mj-lt"/>
                <a:ea typeface="Trebuchet MS Regular" charset="0"/>
                <a:cs typeface="Trebuchet MS Regular" charset="0"/>
                <a:sym typeface="Arial"/>
              </a:rPr>
              <a:t>ChiPy</a:t>
            </a:r>
            <a:r>
              <a:rPr lang="en-US" sz="2000" dirty="0">
                <a:solidFill>
                  <a:schemeClr val="bg2">
                    <a:lumMod val="10000"/>
                  </a:schemeClr>
                </a:solidFill>
                <a:latin typeface="+mj-lt"/>
                <a:ea typeface="Trebuchet MS Regular" charset="0"/>
                <a:cs typeface="Trebuchet MS Regular" charset="0"/>
                <a:sym typeface="Arial"/>
              </a:rPr>
              <a:t>) for allowing </a:t>
            </a:r>
            <a:r>
              <a:rPr lang="en-US" sz="2000" dirty="0" smtClean="0">
                <a:solidFill>
                  <a:schemeClr val="bg2">
                    <a:lumMod val="10000"/>
                  </a:schemeClr>
                </a:solidFill>
                <a:latin typeface="+mj-lt"/>
                <a:ea typeface="Trebuchet MS Regular" charset="0"/>
                <a:cs typeface="Trebuchet MS Regular" charset="0"/>
                <a:sym typeface="Arial"/>
              </a:rPr>
              <a:t>me </a:t>
            </a:r>
            <a:r>
              <a:rPr lang="en-US" sz="2000" dirty="0">
                <a:solidFill>
                  <a:schemeClr val="bg2">
                    <a:lumMod val="10000"/>
                  </a:schemeClr>
                </a:solidFill>
                <a:latin typeface="+mj-lt"/>
                <a:ea typeface="Trebuchet MS Regular" charset="0"/>
                <a:cs typeface="Trebuchet MS Regular" charset="0"/>
                <a:sym typeface="Arial"/>
              </a:rPr>
              <a:t>to ramble on about science and </a:t>
            </a:r>
            <a:r>
              <a:rPr lang="en-US" sz="2000" dirty="0" smtClean="0">
                <a:solidFill>
                  <a:schemeClr val="bg2">
                    <a:lumMod val="10000"/>
                  </a:schemeClr>
                </a:solidFill>
                <a:latin typeface="+mj-lt"/>
                <a:ea typeface="Trebuchet MS Regular" charset="0"/>
                <a:cs typeface="Trebuchet MS Regular" charset="0"/>
                <a:sym typeface="Arial"/>
              </a:rPr>
              <a:t>HPC</a:t>
            </a:r>
            <a:endParaRPr lang="en-US" sz="2000" dirty="0">
              <a:solidFill>
                <a:schemeClr val="bg2">
                  <a:lumMod val="10000"/>
                </a:schemeClr>
              </a:solidFill>
              <a:latin typeface="+mj-lt"/>
              <a:ea typeface="Trebuchet MS Regular" charset="0"/>
              <a:cs typeface="Trebuchet MS Regular" charset="0"/>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MPI?</a:t>
            </a:r>
            <a:endParaRPr lang="en-US" dirty="0"/>
          </a:p>
        </p:txBody>
      </p:sp>
      <p:sp>
        <p:nvSpPr>
          <p:cNvPr id="3" name="Content Placeholder 2"/>
          <p:cNvSpPr>
            <a:spLocks noGrp="1"/>
          </p:cNvSpPr>
          <p:nvPr>
            <p:ph idx="1"/>
          </p:nvPr>
        </p:nvSpPr>
        <p:spPr>
          <a:xfrm>
            <a:off x="508000" y="1016001"/>
            <a:ext cx="9144000" cy="5117170"/>
          </a:xfrm>
        </p:spPr>
        <p:txBody>
          <a:bodyPr>
            <a:normAutofit/>
          </a:bodyPr>
          <a:lstStyle/>
          <a:p>
            <a:pPr>
              <a:buSzPct val="90000"/>
              <a:buFont typeface="Courier New" charset="0"/>
              <a:buChar char="o"/>
            </a:pPr>
            <a:r>
              <a:rPr lang="en-US" dirty="0" smtClean="0">
                <a:solidFill>
                  <a:schemeClr val="bg2">
                    <a:lumMod val="10000"/>
                  </a:schemeClr>
                </a:solidFill>
              </a:rPr>
              <a:t>Generally unsupported outside HPC contexts</a:t>
            </a:r>
          </a:p>
          <a:p>
            <a:pPr lvl="1">
              <a:buSzPct val="90000"/>
              <a:buFont typeface="Arial" charset="0"/>
              <a:buChar char="•"/>
            </a:pPr>
            <a:r>
              <a:rPr lang="en-US" dirty="0" smtClean="0">
                <a:solidFill>
                  <a:schemeClr val="bg2">
                    <a:lumMod val="10000"/>
                  </a:schemeClr>
                </a:solidFill>
              </a:rPr>
              <a:t>Packages provided with a distribution may be highly un-tuned</a:t>
            </a:r>
          </a:p>
          <a:p>
            <a:pPr lvl="1">
              <a:buSzPct val="90000"/>
              <a:buFont typeface="Arial" charset="0"/>
              <a:buChar char="•"/>
            </a:pPr>
            <a:r>
              <a:rPr lang="en-US" dirty="0" smtClean="0">
                <a:solidFill>
                  <a:schemeClr val="bg2">
                    <a:lumMod val="10000"/>
                  </a:schemeClr>
                </a:solidFill>
              </a:rPr>
              <a:t>Commercial cloud services generally don’t have fast interconnects</a:t>
            </a:r>
          </a:p>
          <a:p>
            <a:pPr>
              <a:buSzPct val="90000"/>
              <a:buFont typeface="Courier New" charset="0"/>
              <a:buChar char="o"/>
            </a:pPr>
            <a:r>
              <a:rPr lang="en-US" dirty="0" smtClean="0">
                <a:solidFill>
                  <a:schemeClr val="bg2">
                    <a:lumMod val="10000"/>
                  </a:schemeClr>
                </a:solidFill>
              </a:rPr>
              <a:t>Mixing programming paradigms can be messy</a:t>
            </a:r>
          </a:p>
          <a:p>
            <a:pPr lvl="1">
              <a:buSzPct val="90000"/>
              <a:buFont typeface="Arial" charset="0"/>
              <a:buChar char="•"/>
            </a:pPr>
            <a:r>
              <a:rPr lang="en-US" dirty="0" smtClean="0">
                <a:solidFill>
                  <a:schemeClr val="bg2">
                    <a:lumMod val="10000"/>
                  </a:schemeClr>
                </a:solidFill>
              </a:rPr>
              <a:t>MPI applications are generally synchronous – you only compute as fast as the slowest process</a:t>
            </a:r>
          </a:p>
          <a:p>
            <a:pPr lvl="1">
              <a:buSzPct val="90000"/>
              <a:buFont typeface="Arial" charset="0"/>
              <a:buChar char="•"/>
            </a:pPr>
            <a:r>
              <a:rPr lang="en-US" dirty="0" smtClean="0">
                <a:solidFill>
                  <a:schemeClr val="bg2">
                    <a:lumMod val="10000"/>
                  </a:schemeClr>
                </a:solidFill>
              </a:rPr>
              <a:t>Generally projects use MPI+X where X is node-local</a:t>
            </a:r>
          </a:p>
          <a:p>
            <a:pPr lvl="1">
              <a:buSzPct val="90000"/>
              <a:buFont typeface="Arial" charset="0"/>
              <a:buChar char="•"/>
            </a:pPr>
            <a:r>
              <a:rPr lang="en-US" dirty="0" smtClean="0">
                <a:solidFill>
                  <a:schemeClr val="bg2">
                    <a:lumMod val="10000"/>
                  </a:schemeClr>
                </a:solidFill>
              </a:rPr>
              <a:t>Mixing threading paradigms is generally a recipe for disaster</a:t>
            </a:r>
            <a:endParaRPr lang="en-US" dirty="0">
              <a:solidFill>
                <a:schemeClr val="bg2">
                  <a:lumMod val="10000"/>
                </a:schemeClr>
              </a:solidFill>
            </a:endParaRPr>
          </a:p>
          <a:p>
            <a:pPr>
              <a:buSzPct val="90000"/>
              <a:buFont typeface="Courier New" charset="0"/>
              <a:buChar char="o"/>
            </a:pPr>
            <a:r>
              <a:rPr lang="en-US" dirty="0" smtClean="0">
                <a:solidFill>
                  <a:schemeClr val="bg2">
                    <a:lumMod val="10000"/>
                  </a:schemeClr>
                </a:solidFill>
              </a:rPr>
              <a:t>There can be a steep learning curve</a:t>
            </a:r>
          </a:p>
          <a:p>
            <a:pPr lvl="1">
              <a:buSzPct val="90000"/>
              <a:buFont typeface="Arial" charset="0"/>
              <a:buChar char="•"/>
            </a:pPr>
            <a:r>
              <a:rPr lang="en-US" dirty="0" smtClean="0">
                <a:solidFill>
                  <a:schemeClr val="bg2">
                    <a:lumMod val="10000"/>
                  </a:schemeClr>
                </a:solidFill>
              </a:rPr>
              <a:t>Simple to learn, but difficult to master</a:t>
            </a:r>
          </a:p>
          <a:p>
            <a:pPr lvl="1">
              <a:buSzPct val="90000"/>
              <a:buFont typeface="Arial" charset="0"/>
              <a:buChar char="•"/>
            </a:pPr>
            <a:r>
              <a:rPr lang="en-US" dirty="0" smtClean="0">
                <a:solidFill>
                  <a:schemeClr val="bg2">
                    <a:lumMod val="10000"/>
                  </a:schemeClr>
                </a:solidFill>
              </a:rPr>
              <a:t>APIs aren’t generally taught in CS programs</a:t>
            </a:r>
            <a:endParaRPr lang="en-US" dirty="0">
              <a:solidFill>
                <a:schemeClr val="bg2">
                  <a:lumMod val="10000"/>
                </a:schemeClr>
              </a:solidFill>
            </a:endParaRPr>
          </a:p>
          <a:p>
            <a:pPr lvl="1">
              <a:buSzPct val="90000"/>
              <a:buFont typeface="Arial" charset="0"/>
              <a:buChar char="•"/>
            </a:pPr>
            <a:r>
              <a:rPr lang="en-US" dirty="0" smtClean="0">
                <a:solidFill>
                  <a:schemeClr val="bg2">
                    <a:lumMod val="10000"/>
                  </a:schemeClr>
                </a:solidFill>
              </a:rPr>
              <a:t>Best tools for debugging and profiling are generally commercial</a:t>
            </a:r>
          </a:p>
          <a:p>
            <a:pPr lvl="1">
              <a:buSzPct val="90000"/>
              <a:buFont typeface="Arial" charset="0"/>
              <a:buChar char="•"/>
            </a:pPr>
            <a:r>
              <a:rPr lang="en-US" dirty="0" smtClean="0">
                <a:solidFill>
                  <a:schemeClr val="bg2">
                    <a:lumMod val="10000"/>
                  </a:schemeClr>
                </a:solidFill>
              </a:rPr>
              <a:t>Performance gains aren’t automatic</a:t>
            </a:r>
          </a:p>
          <a:p>
            <a:pPr lvl="1">
              <a:buSzPct val="90000"/>
              <a:buFont typeface="Courier New" charset="0"/>
              <a:buChar char="o"/>
            </a:pPr>
            <a:endParaRPr lang="en-US" dirty="0" smtClean="0">
              <a:solidFill>
                <a:schemeClr val="bg2">
                  <a:lumMod val="10000"/>
                </a:schemeClr>
              </a:solidFill>
            </a:endParaRPr>
          </a:p>
        </p:txBody>
      </p:sp>
      <p:sp>
        <p:nvSpPr>
          <p:cNvPr id="4" name="Slide Number Placeholder 3"/>
          <p:cNvSpPr>
            <a:spLocks noGrp="1"/>
          </p:cNvSpPr>
          <p:nvPr>
            <p:ph type="sldNum" sz="quarter" idx="12"/>
          </p:nvPr>
        </p:nvSpPr>
        <p:spPr/>
        <p:txBody>
          <a:bodyPr/>
          <a:lstStyle/>
          <a:p>
            <a:fld id="{6093B383-2342-9040-BD93-8A2A10DFB547}" type="slidenum">
              <a:rPr lang="en-US" smtClean="0"/>
              <a:t>3</a:t>
            </a:fld>
            <a:endParaRPr lang="en-US" dirty="0"/>
          </a:p>
        </p:txBody>
      </p:sp>
    </p:spTree>
    <p:extLst>
      <p:ext uri="{BB962C8B-B14F-4D97-AF65-F5344CB8AC3E}">
        <p14:creationId xmlns:p14="http://schemas.microsoft.com/office/powerpoint/2010/main" val="1457551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MPI fit in?</a:t>
            </a:r>
            <a:endParaRPr lang="en-US" dirty="0"/>
          </a:p>
        </p:txBody>
      </p:sp>
      <p:sp>
        <p:nvSpPr>
          <p:cNvPr id="4" name="Slide Number Placeholder 3"/>
          <p:cNvSpPr>
            <a:spLocks noGrp="1"/>
          </p:cNvSpPr>
          <p:nvPr>
            <p:ph type="sldNum" sz="quarter" idx="12"/>
          </p:nvPr>
        </p:nvSpPr>
        <p:spPr/>
        <p:txBody>
          <a:bodyPr/>
          <a:lstStyle/>
          <a:p>
            <a:fld id="{6093B383-2342-9040-BD93-8A2A10DFB547}" type="slidenum">
              <a:rPr lang="en-US" smtClean="0"/>
              <a:t>4</a:t>
            </a:fld>
            <a:endParaRPr lang="en-US" dirty="0"/>
          </a:p>
        </p:txBody>
      </p:sp>
      <p:pic>
        <p:nvPicPr>
          <p:cNvPr id="8" name="Content Placeholder 7"/>
          <p:cNvPicPr>
            <a:picLocks noGrp="1"/>
          </p:cNvPicPr>
          <p:nvPr>
            <p:ph idx="1"/>
          </p:nvPr>
        </p:nvPicPr>
        <p:blipFill>
          <a:blip r:embed="rId2"/>
          <a:stretch>
            <a:fillRect/>
          </a:stretch>
        </p:blipFill>
        <p:spPr>
          <a:xfrm>
            <a:off x="508000" y="987779"/>
            <a:ext cx="8229600" cy="4572000"/>
          </a:xfrm>
          <a:prstGeom prst="rect">
            <a:avLst/>
          </a:prstGeom>
        </p:spPr>
      </p:pic>
      <p:sp>
        <p:nvSpPr>
          <p:cNvPr id="9" name="Up Arrow 8"/>
          <p:cNvSpPr/>
          <p:nvPr/>
        </p:nvSpPr>
        <p:spPr>
          <a:xfrm>
            <a:off x="8748946" y="987779"/>
            <a:ext cx="1025912" cy="4572000"/>
          </a:xfrm>
          <a:prstGeom prst="upArrow">
            <a:avLst/>
          </a:prstGeom>
        </p:spPr>
        <p:style>
          <a:lnRef idx="1">
            <a:schemeClr val="accent1"/>
          </a:lnRef>
          <a:fillRef idx="3">
            <a:schemeClr val="accent1"/>
          </a:fillRef>
          <a:effectRef idx="2">
            <a:schemeClr val="accent1"/>
          </a:effectRef>
          <a:fontRef idx="minor">
            <a:schemeClr val="lt1"/>
          </a:fontRef>
        </p:style>
        <p:txBody>
          <a:bodyPr vert="vert" rtlCol="0" anchor="ctr" anchorCtr="1"/>
          <a:lstStyle/>
          <a:p>
            <a:pPr algn="ctr"/>
            <a:r>
              <a:rPr lang="en-US" dirty="0" smtClean="0">
                <a:solidFill>
                  <a:schemeClr val="tx1">
                    <a:lumMod val="50000"/>
                  </a:schemeClr>
                </a:solidFill>
              </a:rPr>
              <a:t>Share of execution time</a:t>
            </a:r>
            <a:endParaRPr lang="en-US" dirty="0">
              <a:solidFill>
                <a:schemeClr val="tx1">
                  <a:lumMod val="50000"/>
                </a:schemeClr>
              </a:solidFill>
            </a:endParaRPr>
          </a:p>
        </p:txBody>
      </p:sp>
    </p:spTree>
    <p:extLst>
      <p:ext uri="{BB962C8B-B14F-4D97-AF65-F5344CB8AC3E}">
        <p14:creationId xmlns:p14="http://schemas.microsoft.com/office/powerpoint/2010/main" val="1919450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and MPI</a:t>
            </a:r>
            <a:endParaRPr lang="en-US" dirty="0"/>
          </a:p>
        </p:txBody>
      </p:sp>
      <p:sp>
        <p:nvSpPr>
          <p:cNvPr id="3" name="Content Placeholder 2"/>
          <p:cNvSpPr>
            <a:spLocks noGrp="1"/>
          </p:cNvSpPr>
          <p:nvPr>
            <p:ph idx="1"/>
          </p:nvPr>
        </p:nvSpPr>
        <p:spPr>
          <a:xfrm>
            <a:off x="508000" y="1016001"/>
            <a:ext cx="9144000" cy="6243443"/>
          </a:xfrm>
        </p:spPr>
        <p:txBody>
          <a:bodyPr>
            <a:normAutofit/>
          </a:bodyPr>
          <a:lstStyle/>
          <a:p>
            <a:pPr>
              <a:buSzPct val="90000"/>
              <a:buFont typeface="Courier New" charset="0"/>
              <a:buChar char="o"/>
            </a:pPr>
            <a:r>
              <a:rPr lang="en-US" dirty="0" smtClean="0">
                <a:solidFill>
                  <a:schemeClr val="tx2">
                    <a:lumMod val="50000"/>
                  </a:schemeClr>
                </a:solidFill>
              </a:rPr>
              <a:t>Python was originally developed as a system scripting language for the Amoeba distributed operating </a:t>
            </a:r>
            <a:r>
              <a:rPr lang="en-US" dirty="0">
                <a:solidFill>
                  <a:schemeClr val="tx2">
                    <a:lumMod val="50000"/>
                  </a:schemeClr>
                </a:solidFill>
              </a:rPr>
              <a:t>system </a:t>
            </a:r>
            <a:endParaRPr lang="en-US" dirty="0" smtClean="0">
              <a:solidFill>
                <a:schemeClr val="tx2">
                  <a:lumMod val="50000"/>
                </a:schemeClr>
              </a:solidFill>
            </a:endParaRPr>
          </a:p>
          <a:p>
            <a:pPr>
              <a:buSzPct val="90000"/>
              <a:buFont typeface="Courier New" charset="0"/>
              <a:buChar char="o"/>
            </a:pPr>
            <a:r>
              <a:rPr lang="en-US" dirty="0" smtClean="0">
                <a:solidFill>
                  <a:schemeClr val="tx2">
                    <a:lumMod val="50000"/>
                  </a:schemeClr>
                </a:solidFill>
              </a:rPr>
              <a:t>Folks have been writing Python MPI bindings since at least 1996</a:t>
            </a:r>
          </a:p>
          <a:p>
            <a:pPr lvl="1">
              <a:buSzPct val="90000"/>
              <a:buFont typeface="Arial" charset="0"/>
              <a:buChar char="•"/>
            </a:pPr>
            <a:r>
              <a:rPr lang="en-US" dirty="0" smtClean="0">
                <a:solidFill>
                  <a:schemeClr val="tx2">
                    <a:lumMod val="50000"/>
                  </a:schemeClr>
                </a:solidFill>
              </a:rPr>
              <a:t>David Beazley may have started this</a:t>
            </a:r>
            <a:r>
              <a:rPr lang="is-IS" dirty="0" smtClean="0">
                <a:solidFill>
                  <a:schemeClr val="tx2">
                    <a:lumMod val="50000"/>
                  </a:schemeClr>
                </a:solidFill>
              </a:rPr>
              <a:t>…</a:t>
            </a:r>
          </a:p>
          <a:p>
            <a:pPr lvl="1">
              <a:buSzPct val="90000"/>
              <a:buFont typeface="Arial" charset="0"/>
              <a:buChar char="•"/>
            </a:pPr>
            <a:r>
              <a:rPr lang="is-IS" dirty="0" smtClean="0">
                <a:solidFill>
                  <a:schemeClr val="tx2">
                    <a:lumMod val="50000"/>
                  </a:schemeClr>
                </a:solidFill>
              </a:rPr>
              <a:t>Other contenders: Pypar (</a:t>
            </a:r>
            <a:r>
              <a:rPr lang="en-US" dirty="0">
                <a:solidFill>
                  <a:schemeClr val="tx2">
                    <a:lumMod val="50000"/>
                  </a:schemeClr>
                </a:solidFill>
              </a:rPr>
              <a:t>Ole Nielsen</a:t>
            </a:r>
            <a:r>
              <a:rPr lang="is-IS" dirty="0" smtClean="0">
                <a:solidFill>
                  <a:schemeClr val="tx2">
                    <a:lumMod val="50000"/>
                  </a:schemeClr>
                </a:solidFill>
              </a:rPr>
              <a:t>), pyMPI (</a:t>
            </a:r>
            <a:r>
              <a:rPr lang="en-US" dirty="0">
                <a:solidFill>
                  <a:schemeClr val="tx2">
                    <a:lumMod val="50000"/>
                  </a:schemeClr>
                </a:solidFill>
              </a:rPr>
              <a:t>Patrick </a:t>
            </a:r>
            <a:r>
              <a:rPr lang="en-US" dirty="0" smtClean="0">
                <a:solidFill>
                  <a:schemeClr val="tx2">
                    <a:lumMod val="50000"/>
                  </a:schemeClr>
                </a:solidFill>
              </a:rPr>
              <a:t>Miller, et al</a:t>
            </a:r>
            <a:r>
              <a:rPr lang="is-IS" dirty="0" smtClean="0">
                <a:solidFill>
                  <a:schemeClr val="tx2">
                    <a:lumMod val="50000"/>
                  </a:schemeClr>
                </a:solidFill>
              </a:rPr>
              <a:t>), Pydusa ( </a:t>
            </a:r>
            <a:r>
              <a:rPr lang="en-US" dirty="0" smtClean="0">
                <a:solidFill>
                  <a:schemeClr val="tx2">
                    <a:lumMod val="50000"/>
                  </a:schemeClr>
                </a:solidFill>
              </a:rPr>
              <a:t>Timothy </a:t>
            </a:r>
            <a:r>
              <a:rPr lang="en-US" dirty="0">
                <a:solidFill>
                  <a:schemeClr val="tx2">
                    <a:lumMod val="50000"/>
                  </a:schemeClr>
                </a:solidFill>
              </a:rPr>
              <a:t>H. </a:t>
            </a:r>
            <a:r>
              <a:rPr lang="en-US" dirty="0" smtClean="0">
                <a:solidFill>
                  <a:schemeClr val="tx2">
                    <a:lumMod val="50000"/>
                  </a:schemeClr>
                </a:solidFill>
              </a:rPr>
              <a:t>Kaiser), and </a:t>
            </a:r>
            <a:r>
              <a:rPr lang="en-US" dirty="0">
                <a:solidFill>
                  <a:schemeClr val="tx2">
                    <a:lumMod val="50000"/>
                  </a:schemeClr>
                </a:solidFill>
              </a:rPr>
              <a:t>Boost MPI </a:t>
            </a:r>
            <a:r>
              <a:rPr lang="en-US" dirty="0" smtClean="0">
                <a:solidFill>
                  <a:schemeClr val="tx2">
                    <a:lumMod val="50000"/>
                  </a:schemeClr>
                </a:solidFill>
              </a:rPr>
              <a:t>Python (</a:t>
            </a:r>
            <a:r>
              <a:rPr lang="en-US" dirty="0">
                <a:solidFill>
                  <a:schemeClr val="tx2">
                    <a:lumMod val="50000"/>
                  </a:schemeClr>
                </a:solidFill>
              </a:rPr>
              <a:t>Andreas </a:t>
            </a:r>
            <a:r>
              <a:rPr lang="en-US" dirty="0" err="1" smtClean="0">
                <a:solidFill>
                  <a:schemeClr val="tx2">
                    <a:lumMod val="50000"/>
                  </a:schemeClr>
                </a:solidFill>
              </a:rPr>
              <a:t>Klöckner</a:t>
            </a:r>
            <a:r>
              <a:rPr lang="en-US" dirty="0">
                <a:solidFill>
                  <a:schemeClr val="tx2">
                    <a:lumMod val="50000"/>
                  </a:schemeClr>
                </a:solidFill>
              </a:rPr>
              <a:t> </a:t>
            </a:r>
            <a:r>
              <a:rPr lang="en-US" dirty="0" smtClean="0">
                <a:solidFill>
                  <a:schemeClr val="tx2">
                    <a:lumMod val="50000"/>
                  </a:schemeClr>
                </a:solidFill>
              </a:rPr>
              <a:t>and Doug </a:t>
            </a:r>
            <a:r>
              <a:rPr lang="en-US" dirty="0" err="1" smtClean="0">
                <a:solidFill>
                  <a:schemeClr val="tx2">
                    <a:lumMod val="50000"/>
                  </a:schemeClr>
                </a:solidFill>
              </a:rPr>
              <a:t>Gregor</a:t>
            </a:r>
            <a:r>
              <a:rPr lang="en-US" dirty="0" smtClean="0">
                <a:solidFill>
                  <a:schemeClr val="tx2">
                    <a:lumMod val="50000"/>
                  </a:schemeClr>
                </a:solidFill>
              </a:rPr>
              <a:t>)</a:t>
            </a:r>
          </a:p>
          <a:p>
            <a:pPr lvl="1">
              <a:buSzPct val="90000"/>
              <a:buFont typeface="Arial" charset="0"/>
              <a:buChar char="•"/>
            </a:pPr>
            <a:r>
              <a:rPr lang="en-US" dirty="0" smtClean="0">
                <a:solidFill>
                  <a:schemeClr val="tx2">
                    <a:lumMod val="50000"/>
                  </a:schemeClr>
                </a:solidFill>
              </a:rPr>
              <a:t>The community has mostly settled on mpi4py </a:t>
            </a:r>
            <a:r>
              <a:rPr lang="en-US" dirty="0">
                <a:solidFill>
                  <a:schemeClr val="tx2">
                    <a:lumMod val="50000"/>
                  </a:schemeClr>
                </a:solidFill>
              </a:rPr>
              <a:t>by Lisandro </a:t>
            </a:r>
            <a:r>
              <a:rPr lang="en-US" dirty="0" err="1" smtClean="0">
                <a:solidFill>
                  <a:schemeClr val="tx2">
                    <a:lumMod val="50000"/>
                  </a:schemeClr>
                </a:solidFill>
              </a:rPr>
              <a:t>Dalcin</a:t>
            </a:r>
            <a:endParaRPr lang="en-US" dirty="0" smtClean="0">
              <a:solidFill>
                <a:schemeClr val="tx2">
                  <a:lumMod val="50000"/>
                </a:schemeClr>
              </a:solidFill>
            </a:endParaRPr>
          </a:p>
          <a:p>
            <a:pPr lvl="1">
              <a:buSzPct val="90000"/>
              <a:buFont typeface="Arial" charset="0"/>
              <a:buChar char="•"/>
            </a:pPr>
            <a:r>
              <a:rPr lang="en-US" dirty="0" smtClean="0">
                <a:solidFill>
                  <a:schemeClr val="tx2">
                    <a:lumMod val="50000"/>
                  </a:schemeClr>
                </a:solidFill>
              </a:rPr>
              <a:t>You can mix bindings, libraries, and languages – just watch the MPI you link and your data types</a:t>
            </a:r>
          </a:p>
          <a:p>
            <a:pPr>
              <a:buSzPct val="90000"/>
              <a:buFont typeface="Courier New" charset="0"/>
              <a:buChar char="o"/>
            </a:pPr>
            <a:r>
              <a:rPr lang="en-US" dirty="0" smtClean="0">
                <a:solidFill>
                  <a:schemeClr val="tx2">
                    <a:lumMod val="50000"/>
                  </a:schemeClr>
                </a:solidFill>
              </a:rPr>
              <a:t>Argonne has required vendor support as part of machine acquisitions since at least 2003.</a:t>
            </a:r>
          </a:p>
          <a:p>
            <a:pPr>
              <a:buSzPct val="90000"/>
              <a:buFont typeface="Courier New" charset="0"/>
              <a:buChar char="o"/>
            </a:pPr>
            <a:r>
              <a:rPr lang="en-US" dirty="0" smtClean="0">
                <a:solidFill>
                  <a:schemeClr val="tx2">
                    <a:lumMod val="50000"/>
                  </a:schemeClr>
                </a:solidFill>
              </a:rPr>
              <a:t>Python 3 is the future – and the future is here</a:t>
            </a:r>
          </a:p>
          <a:p>
            <a:pPr lvl="1">
              <a:buSzPct val="90000"/>
              <a:buFont typeface="Arial" charset="0"/>
              <a:buChar char="•"/>
            </a:pPr>
            <a:r>
              <a:rPr lang="en-US" dirty="0" smtClean="0">
                <a:solidFill>
                  <a:schemeClr val="tx2">
                    <a:lumMod val="50000"/>
                  </a:schemeClr>
                </a:solidFill>
              </a:rPr>
              <a:t>All major libraries now work under Python 3.5</a:t>
            </a:r>
          </a:p>
          <a:p>
            <a:pPr lvl="1">
              <a:buSzPct val="90000"/>
              <a:buFont typeface="Arial" charset="0"/>
              <a:buChar char="•"/>
            </a:pPr>
            <a:r>
              <a:rPr lang="en-US" dirty="0" smtClean="0">
                <a:solidFill>
                  <a:schemeClr val="tx2">
                    <a:lumMod val="50000"/>
                  </a:schemeClr>
                </a:solidFill>
              </a:rPr>
              <a:t>Python 3’s loader and internals are more I/O intensive which presents challenges for scaling</a:t>
            </a:r>
          </a:p>
        </p:txBody>
      </p:sp>
      <p:sp>
        <p:nvSpPr>
          <p:cNvPr id="4" name="Slide Number Placeholder 3"/>
          <p:cNvSpPr>
            <a:spLocks noGrp="1"/>
          </p:cNvSpPr>
          <p:nvPr>
            <p:ph type="sldNum" sz="quarter" idx="12"/>
          </p:nvPr>
        </p:nvSpPr>
        <p:spPr/>
        <p:txBody>
          <a:bodyPr/>
          <a:lstStyle/>
          <a:p>
            <a:fld id="{6093B383-2342-9040-BD93-8A2A10DFB547}" type="slidenum">
              <a:rPr lang="en-US" smtClean="0"/>
              <a:t>5</a:t>
            </a:fld>
            <a:endParaRPr lang="en-US" dirty="0"/>
          </a:p>
        </p:txBody>
      </p:sp>
    </p:spTree>
    <p:extLst>
      <p:ext uri="{BB962C8B-B14F-4D97-AF65-F5344CB8AC3E}">
        <p14:creationId xmlns:p14="http://schemas.microsoft.com/office/powerpoint/2010/main" val="1269421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533401" y="193289"/>
            <a:ext cx="9626599" cy="721112"/>
          </a:xfrm>
          <a:prstGeom prst="rect">
            <a:avLst/>
          </a:prstGeom>
        </p:spPr>
        <p:txBody>
          <a:bodyPr lIns="38100" tIns="38100" rIns="38100" bIns="38100" anchor="t" anchorCtr="0">
            <a:noAutofit/>
          </a:bodyPr>
          <a:lstStyle/>
          <a:p>
            <a:pPr lvl="0"/>
            <a:r>
              <a:rPr lang="en-US" sz="3600" dirty="0" smtClean="0"/>
              <a:t>Parallelism and Python: A Word on the GIL</a:t>
            </a:r>
            <a:endParaRPr lang="en-US" sz="3600" dirty="0">
              <a:solidFill>
                <a:srgbClr val="000000"/>
              </a:solidFill>
              <a:latin typeface="Trebuchet MS Regular" charset="0"/>
              <a:ea typeface="Trebuchet MS Regular" charset="0"/>
              <a:cs typeface="Trebuchet MS Regular" charset="0"/>
              <a:sym typeface="Arial"/>
            </a:endParaRPr>
          </a:p>
        </p:txBody>
      </p:sp>
      <p:sp>
        <p:nvSpPr>
          <p:cNvPr id="322" name="Shape 322"/>
          <p:cNvSpPr txBox="1">
            <a:spLocks noGrp="1"/>
          </p:cNvSpPr>
          <p:nvPr>
            <p:ph type="body" idx="1"/>
          </p:nvPr>
        </p:nvSpPr>
        <p:spPr>
          <a:xfrm>
            <a:off x="304800" y="1015975"/>
            <a:ext cx="9621324" cy="5960949"/>
          </a:xfrm>
          <a:prstGeom prst="rect">
            <a:avLst/>
          </a:prstGeom>
        </p:spPr>
        <p:txBody>
          <a:bodyPr lIns="0" tIns="38100" rIns="38100" bIns="38100" anchor="t" anchorCtr="0">
            <a:noAutofit/>
          </a:bodyPr>
          <a:lstStyle/>
          <a:p>
            <a:pPr indent="0">
              <a:buNone/>
            </a:pPr>
            <a:r>
              <a:rPr lang="en-US" sz="2400" dirty="0">
                <a:solidFill>
                  <a:schemeClr val="bg2">
                    <a:lumMod val="10000"/>
                  </a:schemeClr>
                </a:solidFill>
                <a:latin typeface="Trebuchet MS Regular" charset="0"/>
                <a:ea typeface="Trebuchet MS Regular" charset="0"/>
                <a:cs typeface="Trebuchet MS Regular" charset="0"/>
                <a:sym typeface="Arial"/>
              </a:rPr>
              <a:t>To keep memory coherent, Python only allows a single thread </a:t>
            </a:r>
            <a:r>
              <a:rPr lang="en-US" sz="2400" dirty="0" smtClean="0">
                <a:solidFill>
                  <a:schemeClr val="bg2">
                    <a:lumMod val="10000"/>
                  </a:schemeClr>
                </a:solidFill>
                <a:latin typeface="Trebuchet MS Regular" charset="0"/>
                <a:ea typeface="Trebuchet MS Regular" charset="0"/>
                <a:cs typeface="Trebuchet MS Regular" charset="0"/>
                <a:sym typeface="Arial"/>
              </a:rPr>
              <a:t>to run </a:t>
            </a:r>
            <a:r>
              <a:rPr lang="en-US" sz="2400" dirty="0">
                <a:solidFill>
                  <a:schemeClr val="bg2">
                    <a:lumMod val="10000"/>
                  </a:schemeClr>
                </a:solidFill>
                <a:latin typeface="Trebuchet MS Regular" charset="0"/>
                <a:ea typeface="Trebuchet MS Regular" charset="0"/>
                <a:cs typeface="Trebuchet MS Regular" charset="0"/>
                <a:sym typeface="Arial"/>
              </a:rPr>
              <a:t>in the interpreter's </a:t>
            </a:r>
            <a:r>
              <a:rPr lang="en-US" sz="2400" dirty="0" smtClean="0">
                <a:solidFill>
                  <a:schemeClr val="bg2">
                    <a:lumMod val="10000"/>
                  </a:schemeClr>
                </a:solidFill>
                <a:latin typeface="Trebuchet MS Regular" charset="0"/>
                <a:ea typeface="Trebuchet MS Regular" charset="0"/>
                <a:cs typeface="Trebuchet MS Regular" charset="0"/>
                <a:sym typeface="Arial"/>
              </a:rPr>
              <a:t>memory space </a:t>
            </a:r>
            <a:r>
              <a:rPr lang="en-US" sz="2400" dirty="0">
                <a:solidFill>
                  <a:schemeClr val="bg2">
                    <a:lumMod val="10000"/>
                  </a:schemeClr>
                </a:solidFill>
                <a:latin typeface="Trebuchet MS Regular" charset="0"/>
                <a:ea typeface="Trebuchet MS Regular" charset="0"/>
                <a:cs typeface="Trebuchet MS Regular" charset="0"/>
                <a:sym typeface="Arial"/>
              </a:rPr>
              <a:t>at once. This is enforced by the Global Interpreter Lock, or GIL</a:t>
            </a:r>
            <a:r>
              <a:rPr lang="en-US" sz="2400" dirty="0" smtClean="0">
                <a:solidFill>
                  <a:schemeClr val="bg2">
                    <a:lumMod val="10000"/>
                  </a:schemeClr>
                </a:solidFill>
                <a:latin typeface="Trebuchet MS Regular" charset="0"/>
                <a:ea typeface="Trebuchet MS Regular" charset="0"/>
                <a:cs typeface="Trebuchet MS Regular" charset="0"/>
                <a:sym typeface="Arial"/>
              </a:rPr>
              <a:t>. </a:t>
            </a:r>
            <a:br>
              <a:rPr lang="en-US" sz="2400" dirty="0" smtClean="0">
                <a:solidFill>
                  <a:schemeClr val="bg2">
                    <a:lumMod val="10000"/>
                  </a:schemeClr>
                </a:solidFill>
                <a:latin typeface="Trebuchet MS Regular" charset="0"/>
                <a:ea typeface="Trebuchet MS Regular" charset="0"/>
                <a:cs typeface="Trebuchet MS Regular" charset="0"/>
                <a:sym typeface="Arial"/>
              </a:rPr>
            </a:br>
            <a:r>
              <a:rPr lang="en-US" sz="2400" dirty="0">
                <a:solidFill>
                  <a:schemeClr val="bg2">
                    <a:lumMod val="10000"/>
                  </a:schemeClr>
                </a:solidFill>
                <a:latin typeface="Trebuchet MS Regular" charset="0"/>
                <a:ea typeface="Trebuchet MS Regular" charset="0"/>
                <a:cs typeface="Trebuchet MS Regular" charset="0"/>
                <a:sym typeface="Arial"/>
              </a:rPr>
              <a:t/>
            </a:r>
            <a:br>
              <a:rPr lang="en-US" sz="2400" dirty="0">
                <a:solidFill>
                  <a:schemeClr val="bg2">
                    <a:lumMod val="10000"/>
                  </a:schemeClr>
                </a:solidFill>
                <a:latin typeface="Trebuchet MS Regular" charset="0"/>
                <a:ea typeface="Trebuchet MS Regular" charset="0"/>
                <a:cs typeface="Trebuchet MS Regular" charset="0"/>
                <a:sym typeface="Arial"/>
              </a:rPr>
            </a:br>
            <a:r>
              <a:rPr lang="en-US" sz="2400" dirty="0" smtClean="0">
                <a:solidFill>
                  <a:schemeClr val="bg2">
                    <a:lumMod val="10000"/>
                  </a:schemeClr>
                </a:solidFill>
                <a:latin typeface="Trebuchet MS Regular" charset="0"/>
                <a:ea typeface="Trebuchet MS Regular" charset="0"/>
                <a:cs typeface="Trebuchet MS Regular" charset="0"/>
                <a:sym typeface="Arial"/>
              </a:rPr>
              <a:t>The GIL isn’t all bad. It:</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Is </a:t>
            </a:r>
            <a:r>
              <a:rPr lang="en-US" sz="2400" dirty="0">
                <a:solidFill>
                  <a:schemeClr val="bg2">
                    <a:lumMod val="10000"/>
                  </a:schemeClr>
                </a:solidFill>
                <a:latin typeface="Trebuchet MS Regular" charset="0"/>
                <a:ea typeface="Trebuchet MS Regular" charset="0"/>
                <a:cs typeface="Trebuchet MS Regular" charset="0"/>
                <a:sym typeface="Arial"/>
              </a:rPr>
              <a:t>mostly sidestepped for I/O (files and </a:t>
            </a:r>
            <a:r>
              <a:rPr lang="en-US" sz="2400" dirty="0" smtClean="0">
                <a:solidFill>
                  <a:schemeClr val="bg2">
                    <a:lumMod val="10000"/>
                  </a:schemeClr>
                </a:solidFill>
                <a:latin typeface="Trebuchet MS Regular" charset="0"/>
                <a:ea typeface="Trebuchet MS Regular" charset="0"/>
                <a:cs typeface="Trebuchet MS Regular" charset="0"/>
                <a:sym typeface="Arial"/>
              </a:rPr>
              <a:t>sockets)</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Makes </a:t>
            </a:r>
            <a:r>
              <a:rPr lang="en-US" sz="2400" dirty="0">
                <a:solidFill>
                  <a:schemeClr val="bg2">
                    <a:lumMod val="10000"/>
                  </a:schemeClr>
                </a:solidFill>
                <a:latin typeface="Trebuchet MS Regular" charset="0"/>
                <a:ea typeface="Trebuchet MS Regular" charset="0"/>
                <a:cs typeface="Trebuchet MS Regular" charset="0"/>
                <a:sym typeface="Arial"/>
              </a:rPr>
              <a:t>writing modules in C much </a:t>
            </a:r>
            <a:r>
              <a:rPr lang="en-US" sz="2400" dirty="0" smtClean="0">
                <a:solidFill>
                  <a:schemeClr val="bg2">
                    <a:lumMod val="10000"/>
                  </a:schemeClr>
                </a:solidFill>
                <a:latin typeface="Trebuchet MS Regular" charset="0"/>
                <a:ea typeface="Trebuchet MS Regular" charset="0"/>
                <a:cs typeface="Trebuchet MS Regular" charset="0"/>
                <a:sym typeface="Arial"/>
              </a:rPr>
              <a:t>easier</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Makes </a:t>
            </a:r>
            <a:r>
              <a:rPr lang="en-US" sz="2400" dirty="0">
                <a:solidFill>
                  <a:schemeClr val="bg2">
                    <a:lumMod val="10000"/>
                  </a:schemeClr>
                </a:solidFill>
                <a:latin typeface="Trebuchet MS Regular" charset="0"/>
                <a:ea typeface="Trebuchet MS Regular" charset="0"/>
                <a:cs typeface="Trebuchet MS Regular" charset="0"/>
                <a:sym typeface="Arial"/>
              </a:rPr>
              <a:t>maintaining the interpreter much </a:t>
            </a:r>
            <a:r>
              <a:rPr lang="en-US" sz="2400" dirty="0" smtClean="0">
                <a:solidFill>
                  <a:schemeClr val="bg2">
                    <a:lumMod val="10000"/>
                  </a:schemeClr>
                </a:solidFill>
                <a:latin typeface="Trebuchet MS Regular" charset="0"/>
                <a:ea typeface="Trebuchet MS Regular" charset="0"/>
                <a:cs typeface="Trebuchet MS Regular" charset="0"/>
                <a:sym typeface="Arial"/>
              </a:rPr>
              <a:t>easier</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Makes </a:t>
            </a:r>
            <a:r>
              <a:rPr lang="en-US" sz="2400" dirty="0">
                <a:solidFill>
                  <a:schemeClr val="bg2">
                    <a:lumMod val="10000"/>
                  </a:schemeClr>
                </a:solidFill>
                <a:latin typeface="Trebuchet MS Regular" charset="0"/>
                <a:ea typeface="Trebuchet MS Regular" charset="0"/>
                <a:cs typeface="Trebuchet MS Regular" charset="0"/>
                <a:sym typeface="Arial"/>
              </a:rPr>
              <a:t>for any easy </a:t>
            </a:r>
            <a:r>
              <a:rPr lang="en-US" sz="2400" dirty="0" smtClean="0">
                <a:solidFill>
                  <a:schemeClr val="bg2">
                    <a:lumMod val="10000"/>
                  </a:schemeClr>
                </a:solidFill>
                <a:latin typeface="Trebuchet MS Regular" charset="0"/>
                <a:ea typeface="Trebuchet MS Regular" charset="0"/>
                <a:cs typeface="Trebuchet MS Regular" charset="0"/>
                <a:sym typeface="Arial"/>
              </a:rPr>
              <a:t>topic </a:t>
            </a:r>
            <a:r>
              <a:rPr lang="en-US" sz="2400" dirty="0">
                <a:solidFill>
                  <a:schemeClr val="bg2">
                    <a:lumMod val="10000"/>
                  </a:schemeClr>
                </a:solidFill>
                <a:latin typeface="Trebuchet MS Regular" charset="0"/>
                <a:ea typeface="Trebuchet MS Regular" charset="0"/>
                <a:cs typeface="Trebuchet MS Regular" charset="0"/>
                <a:sym typeface="Arial"/>
              </a:rPr>
              <a:t>of </a:t>
            </a:r>
            <a:r>
              <a:rPr lang="en-US" sz="2400" dirty="0" smtClean="0">
                <a:solidFill>
                  <a:schemeClr val="bg2">
                    <a:lumMod val="10000"/>
                  </a:schemeClr>
                </a:solidFill>
                <a:latin typeface="Trebuchet MS Regular" charset="0"/>
                <a:ea typeface="Trebuchet MS Regular" charset="0"/>
                <a:cs typeface="Trebuchet MS Regular" charset="0"/>
                <a:sym typeface="Arial"/>
              </a:rPr>
              <a:t>conversation</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Encourages the development of other paradigms for parallelism</a:t>
            </a:r>
          </a:p>
          <a:p>
            <a:pPr marL="662161" indent="-342900">
              <a:buFont typeface="Courier New" charset="0"/>
              <a:buChar char="o"/>
            </a:pPr>
            <a:r>
              <a:rPr lang="en-US" sz="2400" dirty="0" smtClean="0">
                <a:solidFill>
                  <a:schemeClr val="bg2">
                    <a:lumMod val="10000"/>
                  </a:schemeClr>
                </a:solidFill>
                <a:latin typeface="Trebuchet MS Regular" charset="0"/>
                <a:ea typeface="Trebuchet MS Regular" charset="0"/>
                <a:cs typeface="Trebuchet MS Regular" charset="0"/>
                <a:sym typeface="Arial"/>
              </a:rPr>
              <a:t>Is almost </a:t>
            </a:r>
            <a:r>
              <a:rPr lang="en-US" sz="2400" dirty="0" smtClean="0">
                <a:solidFill>
                  <a:srgbClr val="FF0000"/>
                </a:solidFill>
                <a:latin typeface="Trebuchet MS Regular" charset="0"/>
                <a:ea typeface="Trebuchet MS Regular" charset="0"/>
                <a:cs typeface="Trebuchet MS Regular" charset="0"/>
                <a:sym typeface="Arial"/>
              </a:rPr>
              <a:t>entirely irrelevant in the HPC space </a:t>
            </a:r>
            <a:r>
              <a:rPr lang="en-US" sz="2400" dirty="0" smtClean="0">
                <a:solidFill>
                  <a:schemeClr val="bg2">
                    <a:lumMod val="10000"/>
                  </a:schemeClr>
                </a:solidFill>
                <a:latin typeface="Trebuchet MS Regular" charset="0"/>
                <a:ea typeface="Trebuchet MS Regular" charset="0"/>
                <a:cs typeface="Trebuchet MS Regular" charset="0"/>
                <a:sym typeface="Arial"/>
              </a:rPr>
              <a:t>as it neither impacts MPI or threads embedded in compiled modules</a:t>
            </a:r>
            <a:br>
              <a:rPr lang="en-US" sz="2400" dirty="0" smtClean="0">
                <a:solidFill>
                  <a:schemeClr val="bg2">
                    <a:lumMod val="10000"/>
                  </a:schemeClr>
                </a:solidFill>
                <a:latin typeface="Trebuchet MS Regular" charset="0"/>
                <a:ea typeface="Trebuchet MS Regular" charset="0"/>
                <a:cs typeface="Trebuchet MS Regular" charset="0"/>
                <a:sym typeface="Arial"/>
              </a:rPr>
            </a:br>
            <a:r>
              <a:rPr lang="en-US" sz="2400" dirty="0" smtClean="0">
                <a:solidFill>
                  <a:schemeClr val="bg2">
                    <a:lumMod val="10000"/>
                  </a:schemeClr>
                </a:solidFill>
                <a:latin typeface="Trebuchet MS Regular" charset="0"/>
                <a:ea typeface="Trebuchet MS Regular" charset="0"/>
                <a:cs typeface="Trebuchet MS Regular" charset="0"/>
                <a:sym typeface="Arial"/>
              </a:rPr>
              <a:t/>
            </a:r>
            <a:br>
              <a:rPr lang="en-US" sz="2400" dirty="0" smtClean="0">
                <a:solidFill>
                  <a:schemeClr val="bg2">
                    <a:lumMod val="10000"/>
                  </a:schemeClr>
                </a:solidFill>
                <a:latin typeface="Trebuchet MS Regular" charset="0"/>
                <a:ea typeface="Trebuchet MS Regular" charset="0"/>
                <a:cs typeface="Trebuchet MS Regular" charset="0"/>
                <a:sym typeface="Arial"/>
              </a:rPr>
            </a:br>
            <a:r>
              <a:rPr lang="en-US" sz="2400" dirty="0" smtClean="0">
                <a:solidFill>
                  <a:schemeClr val="bg2">
                    <a:lumMod val="10000"/>
                  </a:schemeClr>
                </a:solidFill>
                <a:latin typeface="Trebuchet MS Regular" charset="0"/>
                <a:ea typeface="Trebuchet MS Regular" charset="0"/>
                <a:cs typeface="Trebuchet MS Regular" charset="0"/>
                <a:sym typeface="Arial"/>
              </a:rPr>
              <a:t>For </a:t>
            </a:r>
            <a:r>
              <a:rPr lang="en-US" sz="2400" dirty="0">
                <a:solidFill>
                  <a:schemeClr val="bg2">
                    <a:lumMod val="10000"/>
                  </a:schemeClr>
                </a:solidFill>
                <a:latin typeface="Trebuchet MS Regular" charset="0"/>
                <a:ea typeface="Trebuchet MS Regular" charset="0"/>
                <a:cs typeface="Trebuchet MS Regular" charset="0"/>
                <a:sym typeface="Arial"/>
              </a:rPr>
              <a:t>the gory </a:t>
            </a:r>
            <a:r>
              <a:rPr lang="en-US" sz="2400" dirty="0" smtClean="0">
                <a:solidFill>
                  <a:schemeClr val="bg2">
                    <a:lumMod val="10000"/>
                  </a:schemeClr>
                </a:solidFill>
                <a:latin typeface="Trebuchet MS Regular" charset="0"/>
                <a:ea typeface="Trebuchet MS Regular" charset="0"/>
                <a:cs typeface="Trebuchet MS Regular" charset="0"/>
                <a:sym typeface="Arial"/>
              </a:rPr>
              <a:t>details, see </a:t>
            </a:r>
            <a:r>
              <a:rPr lang="en-US" sz="2400" dirty="0">
                <a:solidFill>
                  <a:schemeClr val="bg2">
                    <a:lumMod val="10000"/>
                  </a:schemeClr>
                </a:solidFill>
                <a:latin typeface="Trebuchet MS Regular" charset="0"/>
                <a:ea typeface="Trebuchet MS Regular" charset="0"/>
                <a:cs typeface="Trebuchet MS Regular" charset="0"/>
                <a:sym typeface="Arial"/>
              </a:rPr>
              <a:t>David Beazley's talk on the GIL: </a:t>
            </a:r>
            <a:r>
              <a:rPr lang="en-US" sz="2400" dirty="0">
                <a:solidFill>
                  <a:schemeClr val="bg2">
                    <a:lumMod val="10000"/>
                  </a:schemeClr>
                </a:solidFill>
                <a:latin typeface="Trebuchet MS Regular" charset="0"/>
                <a:ea typeface="Trebuchet MS Regular" charset="0"/>
                <a:cs typeface="Trebuchet MS Regular" charset="0"/>
                <a:sym typeface="Arial"/>
                <a:hlinkClick r:id="rId3"/>
              </a:rPr>
              <a:t> https://www.youtube.com/watch?v=fwzPF2JLoeU</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533401" y="193289"/>
            <a:ext cx="9626599" cy="721112"/>
          </a:xfrm>
          <a:prstGeom prst="rect">
            <a:avLst/>
          </a:prstGeom>
        </p:spPr>
        <p:txBody>
          <a:bodyPr lIns="38100" tIns="38100" rIns="38100" bIns="38100" anchor="t" anchorCtr="0">
            <a:noAutofit/>
          </a:bodyPr>
          <a:lstStyle/>
          <a:p>
            <a:pPr lvl="0"/>
            <a:r>
              <a:rPr lang="en-US" sz="3600" dirty="0"/>
              <a:t>Parallelism and </a:t>
            </a:r>
            <a:r>
              <a:rPr lang="en-US" sz="3600" dirty="0" smtClean="0"/>
              <a:t>Python: Loading Python</a:t>
            </a:r>
            <a:endParaRPr lang="en-US" sz="3600" dirty="0">
              <a:solidFill>
                <a:srgbClr val="000000"/>
              </a:solidFill>
              <a:latin typeface="Trebuchet MS Regular" charset="0"/>
              <a:ea typeface="Trebuchet MS Regular" charset="0"/>
              <a:cs typeface="Trebuchet MS Regular" charset="0"/>
              <a:sym typeface="Arial"/>
            </a:endParaRPr>
          </a:p>
        </p:txBody>
      </p:sp>
      <p:sp>
        <p:nvSpPr>
          <p:cNvPr id="322" name="Shape 322"/>
          <p:cNvSpPr txBox="1">
            <a:spLocks noGrp="1"/>
          </p:cNvSpPr>
          <p:nvPr>
            <p:ph type="body" idx="1"/>
          </p:nvPr>
        </p:nvSpPr>
        <p:spPr>
          <a:xfrm>
            <a:off x="304800" y="1015975"/>
            <a:ext cx="9621324" cy="5960949"/>
          </a:xfrm>
          <a:prstGeom prst="rect">
            <a:avLst/>
          </a:prstGeom>
        </p:spPr>
        <p:txBody>
          <a:bodyPr lIns="0" tIns="38100" rIns="38100" bIns="38100" anchor="t" anchorCtr="0">
            <a:noAutofit/>
          </a:bodyPr>
          <a:lstStyle/>
          <a:p>
            <a:pPr indent="0">
              <a:buNone/>
            </a:pPr>
            <a:r>
              <a:rPr lang="en-US" sz="2400" dirty="0">
                <a:solidFill>
                  <a:schemeClr val="bg2">
                    <a:lumMod val="10000"/>
                  </a:schemeClr>
                </a:solidFill>
                <a:latin typeface="Trebuchet MS Regular" charset="0"/>
                <a:ea typeface="Trebuchet MS Regular" charset="0"/>
                <a:cs typeface="Trebuchet MS Regular" charset="0"/>
                <a:sym typeface="Arial"/>
              </a:rPr>
              <a:t>W</a:t>
            </a:r>
            <a:r>
              <a:rPr lang="en-US" sz="2400" dirty="0" smtClean="0">
                <a:solidFill>
                  <a:schemeClr val="bg2">
                    <a:lumMod val="10000"/>
                  </a:schemeClr>
                </a:solidFill>
                <a:latin typeface="Trebuchet MS Regular" charset="0"/>
                <a:ea typeface="Trebuchet MS Regular" charset="0"/>
                <a:cs typeface="Trebuchet MS Regular" charset="0"/>
                <a:sym typeface="Arial"/>
              </a:rPr>
              <a:t>hen working in diskless environments or from shared file systems, keep track of how much time is spent in startup and module file loading. Parallel file systems are generally optimized for large, sequential reads and writes. NFS generally serializes metadata transactions. This load time can have substantial impact on total runtimes.</a:t>
            </a:r>
            <a:r>
              <a:rPr lang="en-US" sz="2400" dirty="0" smtClean="0">
                <a:latin typeface="Trebuchet MS Regular" charset="0"/>
                <a:ea typeface="Trebuchet MS Regular" charset="0"/>
                <a:cs typeface="Trebuchet MS Regular" charset="0"/>
                <a:sym typeface="Arial"/>
              </a:rPr>
              <a:t/>
            </a:r>
            <a:br>
              <a:rPr lang="en-US" sz="2400" dirty="0" smtClean="0">
                <a:latin typeface="Trebuchet MS Regular" charset="0"/>
                <a:ea typeface="Trebuchet MS Regular" charset="0"/>
                <a:cs typeface="Trebuchet MS Regular" charset="0"/>
                <a:sym typeface="Arial"/>
              </a:rPr>
            </a:br>
            <a:r>
              <a:rPr lang="en-US" sz="2400" dirty="0">
                <a:latin typeface="Trebuchet MS Regular" charset="0"/>
                <a:ea typeface="Trebuchet MS Regular" charset="0"/>
                <a:cs typeface="Trebuchet MS Regular" charset="0"/>
                <a:sym typeface="Arial"/>
              </a:rPr>
              <a:t/>
            </a:r>
            <a:br>
              <a:rPr lang="en-US" sz="2400" dirty="0">
                <a:latin typeface="Trebuchet MS Regular" charset="0"/>
                <a:ea typeface="Trebuchet MS Regular" charset="0"/>
                <a:cs typeface="Trebuchet MS Regular" charset="0"/>
                <a:sym typeface="Arial"/>
              </a:rPr>
            </a:br>
            <a:r>
              <a:rPr lang="en-US" sz="2400" dirty="0" smtClean="0">
                <a:latin typeface="Trebuchet MS Regular" charset="0"/>
                <a:ea typeface="Trebuchet MS Regular" charset="0"/>
                <a:cs typeface="Trebuchet MS Regular" charset="0"/>
                <a:sym typeface="Arial"/>
              </a:rPr>
              <a:t/>
            </a:r>
            <a:br>
              <a:rPr lang="en-US" sz="2400" dirty="0" smtClean="0">
                <a:latin typeface="Trebuchet MS Regular" charset="0"/>
                <a:ea typeface="Trebuchet MS Regular" charset="0"/>
                <a:cs typeface="Trebuchet MS Regular" charset="0"/>
                <a:sym typeface="Arial"/>
              </a:rPr>
            </a:br>
            <a:endParaRPr lang="en-US" sz="2400" dirty="0">
              <a:latin typeface="Trebuchet MS Regular" charset="0"/>
              <a:ea typeface="Trebuchet MS Regular" charset="0"/>
              <a:cs typeface="Trebuchet MS Regular" charset="0"/>
              <a:sym typeface="Arial"/>
              <a:hlinkClick r:id="rId3"/>
            </a:endParaRPr>
          </a:p>
        </p:txBody>
      </p:sp>
      <p:pic>
        <p:nvPicPr>
          <p:cNvPr id="3" name="Picture 2"/>
          <p:cNvPicPr>
            <a:picLocks noChangeAspect="1"/>
          </p:cNvPicPr>
          <p:nvPr/>
        </p:nvPicPr>
        <p:blipFill>
          <a:blip r:embed="rId4"/>
          <a:stretch>
            <a:fillRect/>
          </a:stretch>
        </p:blipFill>
        <p:spPr>
          <a:xfrm>
            <a:off x="533401" y="3371541"/>
            <a:ext cx="5067300" cy="3441700"/>
          </a:xfrm>
          <a:prstGeom prst="rect">
            <a:avLst/>
          </a:prstGeom>
        </p:spPr>
      </p:pic>
    </p:spTree>
    <p:extLst>
      <p:ext uri="{BB962C8B-B14F-4D97-AF65-F5344CB8AC3E}">
        <p14:creationId xmlns:p14="http://schemas.microsoft.com/office/powerpoint/2010/main" val="952436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512956" y="304800"/>
            <a:ext cx="9418443" cy="990599"/>
          </a:xfrm>
          <a:prstGeom prst="rect">
            <a:avLst/>
          </a:prstGeom>
        </p:spPr>
        <p:txBody>
          <a:bodyPr lIns="38100" tIns="38100" rIns="38100" bIns="38100" anchor="t" anchorCtr="0">
            <a:noAutofit/>
          </a:bodyPr>
          <a:lstStyle/>
          <a:p>
            <a:pPr lvl="0" rtl="0">
              <a:lnSpc>
                <a:spcPct val="100000"/>
              </a:lnSpc>
              <a:spcBef>
                <a:spcPts val="0"/>
              </a:spcBef>
              <a:buNone/>
            </a:pPr>
            <a:r>
              <a:rPr lang="en-US" sz="3600" dirty="0">
                <a:solidFill>
                  <a:schemeClr val="accent4"/>
                </a:solidFill>
                <a:latin typeface="Trebuchet MS Regular" charset="0"/>
                <a:ea typeface="Trebuchet MS Regular" charset="0"/>
                <a:cs typeface="Trebuchet MS Regular" charset="0"/>
                <a:sym typeface="Arial"/>
              </a:rPr>
              <a:t>mpi4py</a:t>
            </a:r>
          </a:p>
        </p:txBody>
      </p:sp>
      <p:sp>
        <p:nvSpPr>
          <p:cNvPr id="372" name="Shape 372"/>
          <p:cNvSpPr txBox="1">
            <a:spLocks noGrp="1"/>
          </p:cNvSpPr>
          <p:nvPr>
            <p:ph type="body" idx="1"/>
          </p:nvPr>
        </p:nvSpPr>
        <p:spPr>
          <a:xfrm>
            <a:off x="304800" y="1170878"/>
            <a:ext cx="9626599" cy="5562600"/>
          </a:xfrm>
          <a:prstGeom prst="rect">
            <a:avLst/>
          </a:prstGeom>
        </p:spPr>
        <p:txBody>
          <a:bodyPr lIns="38100" tIns="38100" rIns="38100" bIns="38100" anchor="t" anchorCtr="0">
            <a:noAutofit/>
          </a:bodyPr>
          <a:lstStyle/>
          <a:p>
            <a:pPr marL="618067" marR="0" lvl="0" indent="-457200" rtl="0">
              <a:lnSpc>
                <a:spcPct val="100000"/>
              </a:lnSpc>
              <a:spcBef>
                <a:spcPts val="0"/>
              </a:spcBef>
              <a:spcAft>
                <a:spcPts val="0"/>
              </a:spcAft>
              <a:buClr>
                <a:srgbClr val="000000"/>
              </a:buClr>
              <a:buSzPct val="98765"/>
              <a:buFont typeface="Courier New" charset="0"/>
              <a:buChar char="o"/>
            </a:pPr>
            <a:r>
              <a:rPr lang="en-US" sz="2400" dirty="0" err="1" smtClean="0">
                <a:solidFill>
                  <a:schemeClr val="bg2">
                    <a:lumMod val="10000"/>
                  </a:schemeClr>
                </a:solidFill>
                <a:latin typeface="+mn-lt"/>
                <a:ea typeface="Trebuchet MS Regular" charset="0"/>
                <a:cs typeface="Trebuchet MS Regular" charset="0"/>
                <a:sym typeface="Arial"/>
              </a:rPr>
              <a:t>Pythonic</a:t>
            </a:r>
            <a:r>
              <a:rPr lang="en-US" sz="2400" dirty="0" smtClean="0">
                <a:solidFill>
                  <a:schemeClr val="bg2">
                    <a:lumMod val="10000"/>
                  </a:schemeClr>
                </a:solidFill>
                <a:latin typeface="+mn-lt"/>
                <a:ea typeface="Trebuchet MS Regular" charset="0"/>
                <a:cs typeface="Trebuchet MS Regular" charset="0"/>
                <a:sym typeface="Arial"/>
              </a:rPr>
              <a:t> wrapping of the system’s native MPI</a:t>
            </a:r>
          </a:p>
          <a:p>
            <a:pPr marL="618067" indent="-457200">
              <a:buClr>
                <a:srgbClr val="000000"/>
              </a:buClr>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provides </a:t>
            </a:r>
            <a:r>
              <a:rPr lang="en-US" sz="2400" dirty="0">
                <a:solidFill>
                  <a:schemeClr val="bg2">
                    <a:lumMod val="10000"/>
                  </a:schemeClr>
                </a:solidFill>
                <a:latin typeface="+mn-lt"/>
                <a:ea typeface="Trebuchet MS Regular" charset="0"/>
                <a:cs typeface="Trebuchet MS Regular" charset="0"/>
                <a:sym typeface="Arial"/>
              </a:rPr>
              <a:t>almost all </a:t>
            </a:r>
            <a:r>
              <a:rPr lang="en-US" sz="2400" dirty="0" smtClean="0">
                <a:solidFill>
                  <a:schemeClr val="bg2">
                    <a:lumMod val="10000"/>
                  </a:schemeClr>
                </a:solidFill>
                <a:latin typeface="+mn-lt"/>
                <a:ea typeface="Trebuchet MS Regular" charset="0"/>
                <a:cs typeface="Trebuchet MS Regular" charset="0"/>
                <a:sym typeface="Arial"/>
              </a:rPr>
              <a:t>MPI-1,2 </a:t>
            </a:r>
            <a:r>
              <a:rPr lang="en-US" sz="2400" dirty="0">
                <a:solidFill>
                  <a:schemeClr val="bg2">
                    <a:lumMod val="10000"/>
                  </a:schemeClr>
                </a:solidFill>
                <a:latin typeface="+mn-lt"/>
                <a:ea typeface="Trebuchet MS Regular" charset="0"/>
                <a:cs typeface="Trebuchet MS Regular" charset="0"/>
                <a:sym typeface="Arial"/>
              </a:rPr>
              <a:t>and common MPI-3 </a:t>
            </a:r>
            <a:r>
              <a:rPr lang="en-US" sz="2400" dirty="0" smtClean="0">
                <a:solidFill>
                  <a:schemeClr val="bg2">
                    <a:lumMod val="10000"/>
                  </a:schemeClr>
                </a:solidFill>
                <a:latin typeface="+mn-lt"/>
                <a:ea typeface="Trebuchet MS Regular" charset="0"/>
                <a:cs typeface="Trebuchet MS Regular" charset="0"/>
                <a:sym typeface="Arial"/>
              </a:rPr>
              <a:t>features</a:t>
            </a: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very well </a:t>
            </a:r>
            <a:r>
              <a:rPr lang="en-US" sz="2400" dirty="0" smtClean="0">
                <a:solidFill>
                  <a:schemeClr val="bg2">
                    <a:lumMod val="10000"/>
                  </a:schemeClr>
                </a:solidFill>
                <a:latin typeface="+mn-lt"/>
                <a:ea typeface="Trebuchet MS Regular" charset="0"/>
                <a:cs typeface="Trebuchet MS Regular" charset="0"/>
                <a:sym typeface="Arial"/>
              </a:rPr>
              <a:t>maintained</a:t>
            </a:r>
            <a:endParaRPr lang="en-US" sz="2400" dirty="0" smtClean="0">
              <a:solidFill>
                <a:schemeClr val="bg2">
                  <a:lumMod val="10000"/>
                </a:schemeClr>
              </a:solidFill>
              <a:latin typeface="+mn-lt"/>
              <a:ea typeface="Trebuchet MS Regular" charset="0"/>
              <a:cs typeface="Trebuchet MS Regular" charset="0"/>
              <a:sym typeface="Arial"/>
            </a:endParaRP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distributed with major Python distributions</a:t>
            </a:r>
          </a:p>
          <a:p>
            <a:pPr marL="618067" marR="0" lvl="0" indent="-457200" rtl="0">
              <a:lnSpc>
                <a:spcPct val="100000"/>
              </a:lnSpc>
              <a:spcBef>
                <a:spcPts val="0"/>
              </a:spcBef>
              <a:spcAft>
                <a:spcPts val="0"/>
              </a:spcAft>
              <a:buClr>
                <a:srgbClr val="000000"/>
              </a:buClr>
              <a:buSzPct val="98765"/>
              <a:buFont typeface="Courier New" charset="0"/>
              <a:buChar char="o"/>
            </a:pPr>
            <a:r>
              <a:rPr lang="en-US" sz="2400" dirty="0" smtClean="0">
                <a:solidFill>
                  <a:schemeClr val="bg2">
                    <a:lumMod val="10000"/>
                  </a:schemeClr>
                </a:solidFill>
                <a:latin typeface="+mn-lt"/>
                <a:ea typeface="Trebuchet MS Regular" charset="0"/>
                <a:cs typeface="Trebuchet MS Regular" charset="0"/>
                <a:sym typeface="Arial"/>
              </a:rPr>
              <a:t>portable and scalable</a:t>
            </a:r>
          </a:p>
          <a:p>
            <a:pPr marL="939092" lvl="1" indent="-457200">
              <a:buClr>
                <a:srgbClr val="000000"/>
              </a:buClr>
              <a:buFont typeface="Arial" charset="0"/>
              <a:buChar char="•"/>
            </a:pPr>
            <a:r>
              <a:rPr lang="en-US" sz="2400" dirty="0" smtClean="0">
                <a:solidFill>
                  <a:schemeClr val="bg2">
                    <a:lumMod val="10000"/>
                  </a:schemeClr>
                </a:solidFill>
                <a:latin typeface="+mn-lt"/>
                <a:ea typeface="Trebuchet MS Regular" charset="0"/>
                <a:cs typeface="Trebuchet MS Regular" charset="0"/>
                <a:sym typeface="Arial"/>
              </a:rPr>
              <a:t>requires only: </a:t>
            </a:r>
            <a:r>
              <a:rPr lang="en-US" sz="2400" dirty="0" err="1">
                <a:solidFill>
                  <a:schemeClr val="bg2">
                    <a:lumMod val="10000"/>
                  </a:schemeClr>
                </a:solidFill>
                <a:latin typeface="+mn-lt"/>
                <a:ea typeface="Trebuchet MS Regular" charset="0"/>
                <a:cs typeface="Trebuchet MS Regular" charset="0"/>
                <a:sym typeface="Arial"/>
              </a:rPr>
              <a:t>NumPy</a:t>
            </a:r>
            <a:r>
              <a:rPr lang="en-US" sz="2400" dirty="0">
                <a:solidFill>
                  <a:schemeClr val="bg2">
                    <a:lumMod val="10000"/>
                  </a:schemeClr>
                </a:solidFill>
                <a:latin typeface="+mn-lt"/>
                <a:ea typeface="Trebuchet MS Regular" charset="0"/>
                <a:cs typeface="Trebuchet MS Regular" charset="0"/>
                <a:sym typeface="Arial"/>
              </a:rPr>
              <a:t>, </a:t>
            </a:r>
            <a:r>
              <a:rPr lang="en-US" sz="2400" dirty="0" err="1">
                <a:solidFill>
                  <a:schemeClr val="bg2">
                    <a:lumMod val="10000"/>
                  </a:schemeClr>
                </a:solidFill>
                <a:latin typeface="+mn-lt"/>
                <a:ea typeface="Trebuchet MS Regular" charset="0"/>
                <a:cs typeface="Trebuchet MS Regular" charset="0"/>
                <a:sym typeface="Arial"/>
              </a:rPr>
              <a:t>Cython</a:t>
            </a:r>
            <a:r>
              <a:rPr lang="en-US" sz="2400" dirty="0">
                <a:solidFill>
                  <a:schemeClr val="bg2">
                    <a:lumMod val="10000"/>
                  </a:schemeClr>
                </a:solidFill>
                <a:latin typeface="+mn-lt"/>
                <a:ea typeface="Trebuchet MS Regular" charset="0"/>
                <a:cs typeface="Trebuchet MS Regular" charset="0"/>
                <a:sym typeface="Arial"/>
              </a:rPr>
              <a:t>, and an </a:t>
            </a:r>
            <a:r>
              <a:rPr lang="en-US" sz="2400" dirty="0" smtClean="0">
                <a:solidFill>
                  <a:schemeClr val="bg2">
                    <a:lumMod val="10000"/>
                  </a:schemeClr>
                </a:solidFill>
                <a:latin typeface="+mn-lt"/>
                <a:ea typeface="Trebuchet MS Regular" charset="0"/>
                <a:cs typeface="Trebuchet MS Regular" charset="0"/>
                <a:sym typeface="Arial"/>
              </a:rPr>
              <a:t>MPI</a:t>
            </a:r>
          </a:p>
          <a:p>
            <a:pPr marL="939092" lvl="1" indent="-457200">
              <a:buClr>
                <a:srgbClr val="000000"/>
              </a:buClr>
              <a:buFont typeface="Arial" charset="0"/>
              <a:buChar char="•"/>
            </a:pPr>
            <a:r>
              <a:rPr lang="en-US" sz="2400" dirty="0">
                <a:solidFill>
                  <a:schemeClr val="bg2">
                    <a:lumMod val="10000"/>
                  </a:schemeClr>
                </a:solidFill>
                <a:latin typeface="+mn-lt"/>
                <a:ea typeface="Trebuchet MS Regular" charset="0"/>
                <a:cs typeface="Trebuchet MS Regular" charset="0"/>
                <a:sym typeface="Arial"/>
              </a:rPr>
              <a:t>u</a:t>
            </a:r>
            <a:r>
              <a:rPr lang="en-US" sz="2400" dirty="0" smtClean="0">
                <a:solidFill>
                  <a:schemeClr val="bg2">
                    <a:lumMod val="10000"/>
                  </a:schemeClr>
                </a:solidFill>
                <a:latin typeface="+mn-lt"/>
                <a:ea typeface="Trebuchet MS Regular" charset="0"/>
                <a:cs typeface="Trebuchet MS Regular" charset="0"/>
                <a:sym typeface="Arial"/>
              </a:rPr>
              <a:t>sed to run a python application on </a:t>
            </a:r>
            <a:r>
              <a:rPr lang="is-IS" sz="2400" dirty="0" smtClean="0">
                <a:solidFill>
                  <a:schemeClr val="bg2">
                    <a:lumMod val="10000"/>
                  </a:schemeClr>
                </a:solidFill>
                <a:latin typeface="+mn-lt"/>
              </a:rPr>
              <a:t>786,432 cores</a:t>
            </a:r>
          </a:p>
          <a:p>
            <a:pPr marL="939092" lvl="1" indent="-457200">
              <a:buClr>
                <a:srgbClr val="000000"/>
              </a:buClr>
              <a:buFont typeface="Arial" charset="0"/>
              <a:buChar char="•"/>
            </a:pPr>
            <a:r>
              <a:rPr lang="en-US" sz="2400" dirty="0" err="1" smtClean="0">
                <a:solidFill>
                  <a:schemeClr val="bg2">
                    <a:lumMod val="10000"/>
                  </a:schemeClr>
                </a:solidFill>
                <a:latin typeface="+mn-lt"/>
                <a:ea typeface="Trebuchet MS Regular" charset="0"/>
                <a:cs typeface="Trebuchet MS Regular" charset="0"/>
                <a:sym typeface="Arial"/>
              </a:rPr>
              <a:t>capa</a:t>
            </a:r>
            <a:r>
              <a:rPr lang="is-IS" sz="2400" dirty="0" smtClean="0">
                <a:solidFill>
                  <a:schemeClr val="bg2">
                    <a:lumMod val="10000"/>
                  </a:schemeClr>
                </a:solidFill>
                <a:latin typeface="+mn-lt"/>
                <a:ea typeface="Trebuchet MS Regular" charset="0"/>
                <a:cs typeface="Trebuchet MS Regular" charset="0"/>
                <a:sym typeface="Arial"/>
              </a:rPr>
              <a:t>bilities only limited by the system MPI</a:t>
            </a:r>
            <a:endParaRPr lang="en-US" sz="2400" dirty="0" smtClean="0">
              <a:solidFill>
                <a:schemeClr val="bg2">
                  <a:lumMod val="10000"/>
                </a:schemeClr>
              </a:solidFill>
              <a:latin typeface="+mn-lt"/>
              <a:ea typeface="Trebuchet MS Regular" charset="0"/>
              <a:cs typeface="Trebuchet MS Regular" charset="0"/>
              <a:sym typeface="Arial"/>
            </a:endParaRPr>
          </a:p>
          <a:p>
            <a:pPr marL="618067" lvl="0" indent="-457200">
              <a:buClr>
                <a:schemeClr val="bg2">
                  <a:lumMod val="10000"/>
                </a:schemeClr>
              </a:buClr>
              <a:buFont typeface="Courier New" charset="0"/>
              <a:buChar char="o"/>
            </a:pPr>
            <a:r>
              <a:rPr lang="en-US" sz="2400" u="sng" dirty="0" smtClean="0">
                <a:solidFill>
                  <a:schemeClr val="bg2">
                    <a:lumMod val="10000"/>
                  </a:schemeClr>
                </a:solidFill>
                <a:latin typeface="+mn-lt"/>
                <a:ea typeface="Trebuchet MS Regular" charset="0"/>
                <a:cs typeface="Trebuchet MS Regular" charset="0"/>
                <a:sym typeface="Arial"/>
                <a:hlinkClick r:id="rId3"/>
              </a:rPr>
              <a:t>http://mpi4py.readthedocs.io/en/stable/</a:t>
            </a:r>
            <a:endParaRPr lang="en-US" sz="2400" u="sng" dirty="0">
              <a:solidFill>
                <a:schemeClr val="bg2">
                  <a:lumMod val="10000"/>
                </a:schemeClr>
              </a:solidFill>
              <a:latin typeface="+mn-lt"/>
              <a:ea typeface="Trebuchet MS Regular" charset="0"/>
              <a:cs typeface="Trebuchet MS Regular" charset="0"/>
              <a:sym typeface="Arial"/>
              <a:hlinkClick r:id="rId3"/>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501806" y="304800"/>
            <a:ext cx="9429594" cy="990599"/>
          </a:xfrm>
          <a:prstGeom prst="rect">
            <a:avLst/>
          </a:prstGeom>
        </p:spPr>
        <p:txBody>
          <a:bodyPr lIns="38100" tIns="38100" rIns="38100" bIns="38100" anchor="t" anchorCtr="0">
            <a:noAutofit/>
          </a:bodyPr>
          <a:lstStyle/>
          <a:p>
            <a:pPr lvl="0" rtl="0">
              <a:lnSpc>
                <a:spcPct val="100000"/>
              </a:lnSpc>
              <a:spcBef>
                <a:spcPts val="0"/>
              </a:spcBef>
              <a:buNone/>
            </a:pPr>
            <a:r>
              <a:rPr lang="en-US" sz="3600" dirty="0">
                <a:solidFill>
                  <a:schemeClr val="accent4"/>
                </a:solidFill>
                <a:latin typeface="Trebuchet MS Regular" charset="0"/>
                <a:ea typeface="Trebuchet MS Regular" charset="0"/>
                <a:cs typeface="Trebuchet MS Regular" charset="0"/>
                <a:sym typeface="Arial"/>
              </a:rPr>
              <a:t>How mpi4py works...</a:t>
            </a:r>
          </a:p>
        </p:txBody>
      </p:sp>
      <p:sp>
        <p:nvSpPr>
          <p:cNvPr id="378" name="Shape 378"/>
          <p:cNvSpPr txBox="1">
            <a:spLocks noGrp="1"/>
          </p:cNvSpPr>
          <p:nvPr>
            <p:ph type="body" idx="1"/>
          </p:nvPr>
        </p:nvSpPr>
        <p:spPr>
          <a:xfrm>
            <a:off x="304799" y="1215483"/>
            <a:ext cx="9626599" cy="5562600"/>
          </a:xfrm>
          <a:prstGeom prst="rect">
            <a:avLst/>
          </a:prstGeom>
        </p:spPr>
        <p:txBody>
          <a:bodyPr lIns="38100" tIns="38100" rIns="38100" bIns="38100" anchor="t" anchorCtr="0">
            <a:noAutofit/>
          </a:bodyPr>
          <a:lstStyle/>
          <a:p>
            <a:pPr marL="618067" marR="0" lvl="0" indent="-457200" rtl="0">
              <a:lnSpc>
                <a:spcPct val="100000"/>
              </a:lnSpc>
              <a:spcBef>
                <a:spcPts val="0"/>
              </a:spcBef>
              <a:spcAft>
                <a:spcPts val="0"/>
              </a:spcAft>
              <a:buClr>
                <a:srgbClr val="000000"/>
              </a:buClr>
              <a:buSzPct val="90000"/>
              <a:buFont typeface="Courier New" charset="0"/>
              <a:buChar char="o"/>
            </a:pPr>
            <a:r>
              <a:rPr lang="en-US" sz="2400" dirty="0" smtClean="0">
                <a:solidFill>
                  <a:srgbClr val="000000"/>
                </a:solidFill>
                <a:latin typeface="Trebuchet MS Regular" charset="0"/>
                <a:ea typeface="Trebuchet MS Regular" charset="0"/>
                <a:cs typeface="Trebuchet MS Regular" charset="0"/>
                <a:sym typeface="Arial"/>
              </a:rPr>
              <a:t>mpi4py </a:t>
            </a:r>
            <a:r>
              <a:rPr lang="en-US" sz="2400" dirty="0">
                <a:solidFill>
                  <a:srgbClr val="000000"/>
                </a:solidFill>
                <a:latin typeface="Trebuchet MS Regular" charset="0"/>
                <a:ea typeface="Trebuchet MS Regular" charset="0"/>
                <a:cs typeface="Trebuchet MS Regular" charset="0"/>
                <a:sym typeface="Arial"/>
              </a:rPr>
              <a:t>jobs </a:t>
            </a:r>
            <a:r>
              <a:rPr lang="en-US" sz="2400" dirty="0" smtClean="0">
                <a:solidFill>
                  <a:srgbClr val="000000"/>
                </a:solidFill>
                <a:latin typeface="Trebuchet MS Regular" charset="0"/>
                <a:ea typeface="Trebuchet MS Regular" charset="0"/>
                <a:cs typeface="Trebuchet MS Regular" charset="0"/>
                <a:sym typeface="Arial"/>
              </a:rPr>
              <a:t>are launched like other MPI binaries:</a:t>
            </a:r>
          </a:p>
          <a:p>
            <a:pPr marL="792333" lvl="2" indent="0">
              <a:buClr>
                <a:srgbClr val="000000"/>
              </a:buClr>
              <a:buSzPct val="90000"/>
              <a:buNone/>
            </a:pPr>
            <a:r>
              <a:rPr lang="en-US" sz="2400" dirty="0" err="1" smtClean="0">
                <a:solidFill>
                  <a:srgbClr val="000000"/>
                </a:solidFill>
                <a:latin typeface="Menlo" charset="0"/>
                <a:ea typeface="Menlo" charset="0"/>
                <a:cs typeface="Menlo" charset="0"/>
                <a:sym typeface="Arial"/>
              </a:rPr>
              <a:t>mpiexec</a:t>
            </a:r>
            <a:r>
              <a:rPr lang="en-US" sz="2400" dirty="0" smtClean="0">
                <a:solidFill>
                  <a:srgbClr val="000000"/>
                </a:solidFill>
                <a:latin typeface="Menlo" charset="0"/>
                <a:ea typeface="Menlo" charset="0"/>
                <a:cs typeface="Menlo" charset="0"/>
                <a:sym typeface="Arial"/>
              </a:rPr>
              <a:t> –np ${RANKS} python ${PATH_TO_SCRIPT}</a:t>
            </a:r>
            <a:endParaRPr lang="en-US" sz="2400" dirty="0">
              <a:solidFill>
                <a:srgbClr val="000000"/>
              </a:solidFill>
              <a:latin typeface="Menlo" charset="0"/>
              <a:ea typeface="Menlo" charset="0"/>
              <a:cs typeface="Menlo" charset="0"/>
              <a:sym typeface="Arial"/>
            </a:endParaRPr>
          </a:p>
          <a:p>
            <a:pPr marL="618067" marR="0" lvl="0" indent="-457200" rtl="0">
              <a:lnSpc>
                <a:spcPct val="100000"/>
              </a:lnSpc>
              <a:spcBef>
                <a:spcPts val="0"/>
              </a:spcBef>
              <a:spcAft>
                <a:spcPts val="0"/>
              </a:spcAft>
              <a:buClr>
                <a:srgbClr val="000000"/>
              </a:buClr>
              <a:buSzPct val="90000"/>
              <a:buFont typeface="Courier New" charset="0"/>
              <a:buChar char="o"/>
            </a:pPr>
            <a:r>
              <a:rPr lang="en-US" sz="2400" dirty="0">
                <a:solidFill>
                  <a:srgbClr val="000000"/>
                </a:solidFill>
                <a:latin typeface="Trebuchet MS Regular" charset="0"/>
                <a:ea typeface="Trebuchet MS Regular" charset="0"/>
                <a:cs typeface="Trebuchet MS Regular" charset="0"/>
                <a:sym typeface="Arial"/>
              </a:rPr>
              <a:t>a</a:t>
            </a:r>
            <a:r>
              <a:rPr lang="en-US" sz="2400" dirty="0" smtClean="0">
                <a:solidFill>
                  <a:srgbClr val="000000"/>
                </a:solidFill>
                <a:latin typeface="Trebuchet MS Regular" charset="0"/>
                <a:ea typeface="Trebuchet MS Regular" charset="0"/>
                <a:cs typeface="Trebuchet MS Regular" charset="0"/>
                <a:sym typeface="Arial"/>
              </a:rPr>
              <a:t>n independent Python interpreter launches per rank</a:t>
            </a: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n</a:t>
            </a:r>
            <a:r>
              <a:rPr lang="en-US" sz="2400" dirty="0" smtClean="0">
                <a:solidFill>
                  <a:srgbClr val="000000"/>
                </a:solidFill>
                <a:latin typeface="Trebuchet MS Regular" charset="0"/>
                <a:ea typeface="Trebuchet MS Regular" charset="0"/>
                <a:cs typeface="Trebuchet MS Regular" charset="0"/>
                <a:sym typeface="Arial"/>
              </a:rPr>
              <a:t>o automatic shared memory, files, or state</a:t>
            </a: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c</a:t>
            </a:r>
            <a:r>
              <a:rPr lang="en-US" sz="2400" dirty="0" smtClean="0">
                <a:solidFill>
                  <a:srgbClr val="000000"/>
                </a:solidFill>
                <a:latin typeface="Trebuchet MS Regular" charset="0"/>
                <a:ea typeface="Trebuchet MS Regular" charset="0"/>
                <a:cs typeface="Trebuchet MS Regular" charset="0"/>
                <a:sym typeface="Arial"/>
              </a:rPr>
              <a:t>rashing an interpreter does crash the MPI program</a:t>
            </a:r>
          </a:p>
          <a:p>
            <a:pPr marL="939092" lvl="1" indent="-457200">
              <a:buClr>
                <a:srgbClr val="000000"/>
              </a:buClr>
              <a:buSzPct val="90000"/>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it is possible to embed an interpreter in a C/C++ program and launch an interpreter that way</a:t>
            </a:r>
          </a:p>
          <a:p>
            <a:pPr marL="618067" indent="-457200">
              <a:buClr>
                <a:srgbClr val="000000"/>
              </a:buClr>
              <a:buSzPct val="90000"/>
              <a:buFont typeface="Courier New" charset="0"/>
              <a:buChar char="o"/>
            </a:pPr>
            <a:r>
              <a:rPr lang="en-US" sz="2400" dirty="0">
                <a:solidFill>
                  <a:srgbClr val="000000"/>
                </a:solidFill>
                <a:latin typeface="Trebuchet MS Regular" charset="0"/>
                <a:ea typeface="Trebuchet MS Regular" charset="0"/>
                <a:cs typeface="Trebuchet MS Regular" charset="0"/>
                <a:sym typeface="Arial"/>
              </a:rPr>
              <a:t>i</a:t>
            </a:r>
            <a:r>
              <a:rPr lang="en-US" sz="2400" dirty="0" smtClean="0">
                <a:solidFill>
                  <a:srgbClr val="000000"/>
                </a:solidFill>
                <a:latin typeface="Trebuchet MS Regular" charset="0"/>
                <a:ea typeface="Trebuchet MS Regular" charset="0"/>
                <a:cs typeface="Trebuchet MS Regular" charset="0"/>
                <a:sym typeface="Arial"/>
              </a:rPr>
              <a:t>f you crash or have trouble with simple codes </a:t>
            </a:r>
          </a:p>
          <a:p>
            <a:pPr marL="939092" lvl="1" indent="-457200">
              <a:buClr>
                <a:srgbClr val="000000"/>
              </a:buClr>
              <a:buSzPct val="90000"/>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CPython is a C binary and mpi4py is a binding </a:t>
            </a: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y</a:t>
            </a:r>
            <a:r>
              <a:rPr lang="en-US" sz="2400" dirty="0" smtClean="0">
                <a:solidFill>
                  <a:srgbClr val="000000"/>
                </a:solidFill>
                <a:latin typeface="Trebuchet MS Regular" charset="0"/>
                <a:ea typeface="Trebuchet MS Regular" charset="0"/>
                <a:cs typeface="Trebuchet MS Regular" charset="0"/>
                <a:sym typeface="Arial"/>
              </a:rPr>
              <a:t>ou will likely get core files and mangled stack traces</a:t>
            </a:r>
            <a:endParaRPr lang="en-US" sz="2400" dirty="0">
              <a:solidFill>
                <a:srgbClr val="000000"/>
              </a:solidFill>
              <a:latin typeface="Trebuchet MS Regular" charset="0"/>
              <a:ea typeface="Trebuchet MS Regular" charset="0"/>
              <a:cs typeface="Trebuchet MS Regular" charset="0"/>
              <a:sym typeface="Arial"/>
            </a:endParaRPr>
          </a:p>
          <a:p>
            <a:pPr marL="939092" lvl="1" indent="-457200">
              <a:buClr>
                <a:srgbClr val="000000"/>
              </a:buClr>
              <a:buSzPct val="90000"/>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use </a:t>
            </a:r>
            <a:r>
              <a:rPr lang="en-US" sz="2400" dirty="0" err="1" smtClean="0">
                <a:solidFill>
                  <a:srgbClr val="000000"/>
                </a:solidFill>
                <a:latin typeface="Trebuchet MS Regular" charset="0"/>
                <a:ea typeface="Trebuchet MS Regular" charset="0"/>
                <a:cs typeface="Trebuchet MS Regular" charset="0"/>
                <a:sym typeface="Arial"/>
              </a:rPr>
              <a:t>ld</a:t>
            </a:r>
            <a:r>
              <a:rPr lang="en-US" sz="2400" dirty="0" smtClean="0">
                <a:solidFill>
                  <a:srgbClr val="000000"/>
                </a:solidFill>
                <a:latin typeface="Trebuchet MS Regular" charset="0"/>
                <a:ea typeface="Trebuchet MS Regular" charset="0"/>
                <a:cs typeface="Trebuchet MS Regular" charset="0"/>
                <a:sym typeface="Arial"/>
              </a:rPr>
              <a:t> or </a:t>
            </a:r>
            <a:r>
              <a:rPr lang="en-US" sz="2400" dirty="0" err="1" smtClean="0">
                <a:solidFill>
                  <a:srgbClr val="000000"/>
                </a:solidFill>
                <a:latin typeface="Trebuchet MS Regular" charset="0"/>
                <a:ea typeface="Trebuchet MS Regular" charset="0"/>
                <a:cs typeface="Trebuchet MS Regular" charset="0"/>
                <a:sym typeface="Arial"/>
              </a:rPr>
              <a:t>otool</a:t>
            </a:r>
            <a:r>
              <a:rPr lang="en-US" sz="2400" dirty="0" smtClean="0">
                <a:solidFill>
                  <a:srgbClr val="000000"/>
                </a:solidFill>
                <a:latin typeface="Trebuchet MS Regular" charset="0"/>
                <a:ea typeface="Trebuchet MS Regular" charset="0"/>
                <a:cs typeface="Trebuchet MS Regular" charset="0"/>
                <a:sym typeface="Arial"/>
              </a:rPr>
              <a:t> to check which MPI mpi4py is linked against</a:t>
            </a: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e</a:t>
            </a:r>
            <a:r>
              <a:rPr lang="en-US" sz="2400" dirty="0" smtClean="0">
                <a:solidFill>
                  <a:srgbClr val="000000"/>
                </a:solidFill>
                <a:latin typeface="Trebuchet MS Regular" charset="0"/>
                <a:ea typeface="Trebuchet MS Regular" charset="0"/>
                <a:cs typeface="Trebuchet MS Regular" charset="0"/>
                <a:sym typeface="Arial"/>
              </a:rPr>
              <a:t>nsure Python, mpi4py, and your code are available on all nodes and libraries and paths are correct</a:t>
            </a:r>
          </a:p>
          <a:p>
            <a:pPr marL="939092" lvl="1" indent="-457200">
              <a:buClr>
                <a:srgbClr val="000000"/>
              </a:buClr>
              <a:buSzPct val="90000"/>
              <a:buFont typeface="Arial" charset="0"/>
              <a:buChar char="•"/>
            </a:pPr>
            <a:r>
              <a:rPr lang="en-US" sz="2400" dirty="0" smtClean="0">
                <a:solidFill>
                  <a:srgbClr val="000000"/>
                </a:solidFill>
                <a:latin typeface="Trebuchet MS Regular" charset="0"/>
                <a:ea typeface="Trebuchet MS Regular" charset="0"/>
                <a:cs typeface="Trebuchet MS Regular" charset="0"/>
                <a:sym typeface="Arial"/>
              </a:rPr>
              <a:t>try running with a single rank</a:t>
            </a:r>
          </a:p>
          <a:p>
            <a:pPr marL="939092" lvl="1" indent="-457200">
              <a:buClr>
                <a:srgbClr val="000000"/>
              </a:buClr>
              <a:buSzPct val="90000"/>
              <a:buFont typeface="Arial" charset="0"/>
              <a:buChar char="•"/>
            </a:pPr>
            <a:r>
              <a:rPr lang="en-US" sz="2400" dirty="0">
                <a:solidFill>
                  <a:srgbClr val="000000"/>
                </a:solidFill>
                <a:latin typeface="Trebuchet MS Regular" charset="0"/>
                <a:ea typeface="Trebuchet MS Regular" charset="0"/>
                <a:cs typeface="Trebuchet MS Regular" charset="0"/>
                <a:sym typeface="Arial"/>
              </a:rPr>
              <a:t>r</a:t>
            </a:r>
            <a:r>
              <a:rPr lang="en-US" sz="2400" dirty="0" smtClean="0">
                <a:solidFill>
                  <a:srgbClr val="000000"/>
                </a:solidFill>
                <a:latin typeface="Trebuchet MS Regular" charset="0"/>
                <a:ea typeface="Trebuchet MS Regular" charset="0"/>
                <a:cs typeface="Trebuchet MS Regular" charset="0"/>
                <a:sym typeface="Arial"/>
              </a:rPr>
              <a:t>ebuild with debugging symbols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616161"/>
      </a:dk1>
      <a:lt1>
        <a:srgbClr val="FFFFFF"/>
      </a:lt1>
      <a:dk2>
        <a:srgbClr val="1F497D"/>
      </a:dk2>
      <a:lt2>
        <a:srgbClr val="D2D2D2"/>
      </a:lt2>
      <a:accent1>
        <a:srgbClr val="A6C4DE"/>
      </a:accent1>
      <a:accent2>
        <a:srgbClr val="D8AC28"/>
      </a:accent2>
      <a:accent3>
        <a:srgbClr val="A22B38"/>
      </a:accent3>
      <a:accent4>
        <a:srgbClr val="7AB800"/>
      </a:accent4>
      <a:accent5>
        <a:srgbClr val="9D7D9E"/>
      </a:accent5>
      <a:accent6>
        <a:srgbClr val="BF5C28"/>
      </a:accent6>
      <a:hlink>
        <a:srgbClr val="4D8ABE"/>
      </a:hlink>
      <a:folHlink>
        <a:srgbClr val="4D8AB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LCF_PPT_temp_green_stdr" id="{BCA3EDDA-8ECA-0F4B-9809-217719D7A810}" vid="{C624A81F-10B0-B941-A0DD-3CC7014D8EB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33904</TotalTime>
  <Words>1060</Words>
  <Application>Microsoft Macintosh PowerPoint</Application>
  <PresentationFormat>Custom</PresentationFormat>
  <Paragraphs>176</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Cambria Math</vt:lpstr>
      <vt:lpstr>Courier New</vt:lpstr>
      <vt:lpstr>Menlo</vt:lpstr>
      <vt:lpstr>Trebuchet MS</vt:lpstr>
      <vt:lpstr>Trebuchet MS Regular</vt:lpstr>
      <vt:lpstr>Wingdings</vt:lpstr>
      <vt:lpstr>Arial</vt:lpstr>
      <vt:lpstr>Office Theme</vt:lpstr>
      <vt:lpstr>Advanced Scaling with Python Using MPI   </vt:lpstr>
      <vt:lpstr>Why MPI?</vt:lpstr>
      <vt:lpstr>Why not MPI?</vt:lpstr>
      <vt:lpstr>Where does MPI fit in?</vt:lpstr>
      <vt:lpstr>Python and MPI</vt:lpstr>
      <vt:lpstr>Parallelism and Python: A Word on the GIL</vt:lpstr>
      <vt:lpstr>Parallelism and Python: Loading Python</vt:lpstr>
      <vt:lpstr>mpi4py</vt:lpstr>
      <vt:lpstr>How mpi4py works...</vt:lpstr>
      <vt:lpstr>mpi4py startup and shutdown</vt:lpstr>
      <vt:lpstr>mpi4py and program structure</vt:lpstr>
      <vt:lpstr>mpi4py and datatypes</vt:lpstr>
      <vt:lpstr>mpi4py and datatypes</vt:lpstr>
      <vt:lpstr>mpi4py: communicators</vt:lpstr>
      <vt:lpstr>mpi4py: collectives and operations</vt:lpstr>
      <vt:lpstr>mpi4py: Parallel I/O</vt:lpstr>
      <vt:lpstr>Implementation Example:  Basics</vt:lpstr>
      <vt:lpstr>Implementation Example:  Monte Carlo Calculation of Pi</vt:lpstr>
      <vt:lpstr>Questions?</vt:lpstr>
      <vt:lpstr>Acknowledgments </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Scientific and High Performance Computing</dc:title>
  <cp:lastModifiedBy>Microsoft Office User</cp:lastModifiedBy>
  <cp:revision>88</cp:revision>
  <dcterms:modified xsi:type="dcterms:W3CDTF">2016-09-28T08:09:41Z</dcterms:modified>
</cp:coreProperties>
</file>